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64" r:id="rId2"/>
    <p:sldId id="270" r:id="rId3"/>
    <p:sldId id="287" r:id="rId4"/>
    <p:sldId id="441" r:id="rId5"/>
    <p:sldId id="466" r:id="rId6"/>
    <p:sldId id="474" r:id="rId7"/>
    <p:sldId id="482" r:id="rId8"/>
    <p:sldId id="483" r:id="rId9"/>
    <p:sldId id="484" r:id="rId10"/>
    <p:sldId id="475" r:id="rId11"/>
    <p:sldId id="467" r:id="rId12"/>
    <p:sldId id="492" r:id="rId13"/>
    <p:sldId id="468" r:id="rId14"/>
    <p:sldId id="485" r:id="rId15"/>
    <p:sldId id="476" r:id="rId16"/>
    <p:sldId id="487" r:id="rId17"/>
    <p:sldId id="477" r:id="rId18"/>
    <p:sldId id="488" r:id="rId19"/>
    <p:sldId id="478" r:id="rId20"/>
    <p:sldId id="489" r:id="rId21"/>
    <p:sldId id="479" r:id="rId22"/>
    <p:sldId id="480" r:id="rId23"/>
    <p:sldId id="490" r:id="rId24"/>
    <p:sldId id="491" r:id="rId25"/>
    <p:sldId id="471" r:id="rId26"/>
    <p:sldId id="481" r:id="rId27"/>
    <p:sldId id="47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4CB7DC7-64BA-49B4-A34F-8C42B50485A0}">
          <p14:sldIdLst>
            <p14:sldId id="264"/>
            <p14:sldId id="270"/>
            <p14:sldId id="287"/>
            <p14:sldId id="441"/>
            <p14:sldId id="466"/>
            <p14:sldId id="474"/>
            <p14:sldId id="482"/>
            <p14:sldId id="483"/>
            <p14:sldId id="484"/>
            <p14:sldId id="475"/>
            <p14:sldId id="467"/>
            <p14:sldId id="492"/>
            <p14:sldId id="468"/>
            <p14:sldId id="485"/>
            <p14:sldId id="476"/>
            <p14:sldId id="487"/>
            <p14:sldId id="477"/>
            <p14:sldId id="488"/>
            <p14:sldId id="478"/>
            <p14:sldId id="489"/>
            <p14:sldId id="479"/>
            <p14:sldId id="480"/>
            <p14:sldId id="490"/>
            <p14:sldId id="491"/>
            <p14:sldId id="471"/>
            <p14:sldId id="481"/>
            <p14:sldId id="47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gesh Sharma" initials="YS" lastIdx="2" clrIdx="0">
    <p:extLst>
      <p:ext uri="{19B8F6BF-5375-455C-9EA6-DF929625EA0E}">
        <p15:presenceInfo xmlns:p15="http://schemas.microsoft.com/office/powerpoint/2012/main" userId="Yogesh Sharm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FFFF"/>
    <a:srgbClr val="124734"/>
    <a:srgbClr val="0266FF"/>
    <a:srgbClr val="005937"/>
    <a:srgbClr val="FFC6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758"/>
    <p:restoredTop sz="84654"/>
  </p:normalViewPr>
  <p:slideViewPr>
    <p:cSldViewPr snapToGrid="0" showGuides="1">
      <p:cViewPr varScale="1">
        <p:scale>
          <a:sx n="72" d="100"/>
          <a:sy n="72" d="100"/>
        </p:scale>
        <p:origin x="1483"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Year-wise Classification </c:v>
                </c:pt>
              </c:strCache>
            </c:strRef>
          </c:tx>
          <c:spPr>
            <a:solidFill>
              <a:schemeClr val="accent1"/>
            </a:solidFill>
            <a:ln>
              <a:noFill/>
            </a:ln>
            <a:effectLst>
              <a:outerShdw blurRad="254000" sx="102000" sy="102000" algn="ctr" rotWithShape="0">
                <a:prstClr val="black">
                  <a:alpha val="20000"/>
                </a:prstClr>
              </a:outerShdw>
            </a:effectLst>
          </c:spPr>
          <c:invertIfNegative val="0"/>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Sheet1!$A$2:$A$6</c:f>
              <c:numCache>
                <c:formatCode>General</c:formatCode>
                <c:ptCount val="5"/>
                <c:pt idx="0">
                  <c:v>2024</c:v>
                </c:pt>
                <c:pt idx="1">
                  <c:v>2023</c:v>
                </c:pt>
                <c:pt idx="2">
                  <c:v>2022</c:v>
                </c:pt>
                <c:pt idx="3">
                  <c:v>2021</c:v>
                </c:pt>
                <c:pt idx="4">
                  <c:v>2020</c:v>
                </c:pt>
              </c:numCache>
            </c:numRef>
          </c:cat>
          <c:val>
            <c:numRef>
              <c:f>Sheet1!$B$2:$B$6</c:f>
              <c:numCache>
                <c:formatCode>General</c:formatCode>
                <c:ptCount val="5"/>
                <c:pt idx="0">
                  <c:v>15</c:v>
                </c:pt>
                <c:pt idx="1">
                  <c:v>6</c:v>
                </c:pt>
                <c:pt idx="2">
                  <c:v>4</c:v>
                </c:pt>
                <c:pt idx="3">
                  <c:v>10</c:v>
                </c:pt>
                <c:pt idx="4">
                  <c:v>12</c:v>
                </c:pt>
              </c:numCache>
            </c:numRef>
          </c:val>
          <c:extLst>
            <c:ext xmlns:c16="http://schemas.microsoft.com/office/drawing/2014/chart" uri="{C3380CC4-5D6E-409C-BE32-E72D297353CC}">
              <c16:uniqueId val="{00000000-8566-46D5-82D2-A08853845E5A}"/>
            </c:ext>
          </c:extLst>
        </c:ser>
        <c:dLbls>
          <c:showLegendKey val="0"/>
          <c:showVal val="0"/>
          <c:showCatName val="0"/>
          <c:showSerName val="0"/>
          <c:showPercent val="0"/>
          <c:showBubbleSize val="0"/>
        </c:dLbls>
        <c:gapWidth val="150"/>
        <c:axId val="1470011935"/>
        <c:axId val="1470012415"/>
      </c:barChart>
      <c:catAx>
        <c:axId val="1470011935"/>
        <c:scaling>
          <c:orientation val="minMax"/>
        </c:scaling>
        <c:delete val="0"/>
        <c:axPos val="b"/>
        <c:numFmt formatCode="General" sourceLinked="1"/>
        <c:majorTickMark val="out"/>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dk1">
                    <a:lumMod val="75000"/>
                    <a:lumOff val="25000"/>
                  </a:schemeClr>
                </a:solidFill>
                <a:latin typeface="+mn-lt"/>
                <a:ea typeface="+mn-ea"/>
                <a:cs typeface="+mn-cs"/>
              </a:defRPr>
            </a:pPr>
            <a:endParaRPr lang="en-US"/>
          </a:p>
        </c:txPr>
        <c:crossAx val="1470012415"/>
        <c:auto val="1"/>
        <c:lblAlgn val="ctr"/>
        <c:lblOffset val="100"/>
        <c:noMultiLvlLbl val="0"/>
      </c:catAx>
      <c:valAx>
        <c:axId val="1470012415"/>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crossAx val="1470011935"/>
        <c:crossBetween val="between"/>
      </c:valAx>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Different types of Articles </c:v>
                </c:pt>
              </c:strCache>
            </c:strRef>
          </c:tx>
          <c:dPt>
            <c:idx val="0"/>
            <c:bubble3D val="0"/>
            <c:spPr>
              <a:solidFill>
                <a:schemeClr val="accent1"/>
              </a:solidFill>
              <a:ln>
                <a:noFill/>
              </a:ln>
              <a:effectLst>
                <a:outerShdw blurRad="254000" sx="102000" sy="102000" algn="ctr" rotWithShape="0">
                  <a:prstClr val="black">
                    <a:alpha val="20000"/>
                  </a:prstClr>
                </a:outerShdw>
              </a:effectLst>
            </c:spPr>
          </c:dPt>
          <c:dPt>
            <c:idx val="1"/>
            <c:bubble3D val="0"/>
            <c:spPr>
              <a:solidFill>
                <a:schemeClr val="accent2"/>
              </a:solidFill>
              <a:ln>
                <a:noFill/>
              </a:ln>
              <a:effectLst>
                <a:outerShdw blurRad="254000" sx="102000" sy="102000" algn="ctr" rotWithShape="0">
                  <a:prstClr val="black">
                    <a:alpha val="20000"/>
                  </a:prstClr>
                </a:outerShdw>
              </a:effectLst>
            </c:spPr>
          </c:dPt>
          <c:dPt>
            <c:idx val="2"/>
            <c:bubble3D val="0"/>
            <c:spPr>
              <a:solidFill>
                <a:schemeClr val="accent3"/>
              </a:solidFill>
              <a:ln>
                <a:noFill/>
              </a:ln>
              <a:effectLst>
                <a:outerShdw blurRad="254000" sx="102000" sy="102000" algn="ctr" rotWithShape="0">
                  <a:prstClr val="black">
                    <a:alpha val="20000"/>
                  </a:prstClr>
                </a:outerShdw>
              </a:effectLst>
            </c:spPr>
          </c:dPt>
          <c:dPt>
            <c:idx val="3"/>
            <c:bubble3D val="0"/>
            <c:spPr>
              <a:solidFill>
                <a:schemeClr val="accent4"/>
              </a:solidFill>
              <a:ln>
                <a:noFill/>
              </a:ln>
              <a:effectLst>
                <a:outerShdw blurRad="254000" sx="102000" sy="102000" algn="ctr" rotWithShape="0">
                  <a:prstClr val="black">
                    <a:alpha val="20000"/>
                  </a:prstClr>
                </a:outerShdw>
              </a:effectLst>
            </c:spPr>
          </c:dPt>
          <c:dPt>
            <c:idx val="4"/>
            <c:bubble3D val="0"/>
            <c:spPr>
              <a:solidFill>
                <a:schemeClr val="accent5"/>
              </a:solidFill>
              <a:ln>
                <a:noFill/>
              </a:ln>
              <a:effectLst>
                <a:outerShdw blurRad="254000" sx="102000" sy="102000" algn="ctr" rotWithShape="0">
                  <a:prstClr val="black">
                    <a:alpha val="20000"/>
                  </a:prstClr>
                </a:outerShdw>
              </a:effectLst>
            </c:spPr>
          </c:dPt>
          <c:dPt>
            <c:idx val="5"/>
            <c:bubble3D val="0"/>
            <c:spPr>
              <a:solidFill>
                <a:schemeClr val="accent6"/>
              </a:solidFill>
              <a:ln>
                <a:noFill/>
              </a:ln>
              <a:effectLst>
                <a:outerShdw blurRad="254000" sx="102000" sy="102000" algn="ctr" rotWithShape="0">
                  <a:prstClr val="black">
                    <a:alpha val="20000"/>
                  </a:prstClr>
                </a:outerShdw>
              </a:effectLst>
            </c:spPr>
          </c:dPt>
          <c:dPt>
            <c:idx val="6"/>
            <c:bubble3D val="0"/>
            <c:spPr>
              <a:solidFill>
                <a:schemeClr val="accent1">
                  <a:lumMod val="60000"/>
                </a:schemeClr>
              </a:solidFill>
              <a:ln>
                <a:noFill/>
              </a:ln>
              <a:effectLst>
                <a:outerShdw blurRad="254000" sx="102000" sy="102000" algn="ctr" rotWithShape="0">
                  <a:prstClr val="black">
                    <a:alpha val="20000"/>
                  </a:prstClr>
                </a:outerShdw>
              </a:effectLst>
            </c:spPr>
          </c:dPt>
          <c:dPt>
            <c:idx val="7"/>
            <c:bubble3D val="0"/>
            <c:spPr>
              <a:solidFill>
                <a:schemeClr val="accent2">
                  <a:lumMod val="60000"/>
                </a:schemeClr>
              </a:solidFill>
              <a:ln>
                <a:noFill/>
              </a:ln>
              <a:effectLst>
                <a:outerShdw blurRad="254000" sx="102000" sy="102000" algn="ctr" rotWithShape="0">
                  <a:prstClr val="black">
                    <a:alpha val="20000"/>
                  </a:prstClr>
                </a:outerShdw>
              </a:effectLst>
            </c:spPr>
          </c:dPt>
          <c:dPt>
            <c:idx val="8"/>
            <c:bubble3D val="0"/>
            <c:spPr>
              <a:solidFill>
                <a:schemeClr val="accent3">
                  <a:lumMod val="60000"/>
                </a:schemeClr>
              </a:solidFill>
              <a:ln>
                <a:noFill/>
              </a:ln>
              <a:effectLst>
                <a:outerShdw blurRad="254000" sx="102000" sy="102000" algn="ctr" rotWithShape="0">
                  <a:prstClr val="black">
                    <a:alpha val="20000"/>
                  </a:prstClr>
                </a:outerShdw>
              </a:effectLst>
            </c:spPr>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Sheet1!$A$2:$A$10</c:f>
              <c:strCache>
                <c:ptCount val="9"/>
                <c:pt idx="0">
                  <c:v>Academic Journal</c:v>
                </c:pt>
                <c:pt idx="1">
                  <c:v>Conference Paper</c:v>
                </c:pt>
                <c:pt idx="2">
                  <c:v>Master Thesis</c:v>
                </c:pt>
                <c:pt idx="3">
                  <c:v>Research Article</c:v>
                </c:pt>
                <c:pt idx="4">
                  <c:v>Research Paper</c:v>
                </c:pt>
                <c:pt idx="5">
                  <c:v>Review Article</c:v>
                </c:pt>
                <c:pt idx="6">
                  <c:v>Review Paper</c:v>
                </c:pt>
                <c:pt idx="7">
                  <c:v>Survey Paper</c:v>
                </c:pt>
                <c:pt idx="8">
                  <c:v>Technical Report</c:v>
                </c:pt>
              </c:strCache>
            </c:strRef>
          </c:cat>
          <c:val>
            <c:numRef>
              <c:f>Sheet1!$B$2:$B$10</c:f>
              <c:numCache>
                <c:formatCode>General</c:formatCode>
                <c:ptCount val="9"/>
                <c:pt idx="0">
                  <c:v>1</c:v>
                </c:pt>
                <c:pt idx="1">
                  <c:v>10</c:v>
                </c:pt>
                <c:pt idx="2">
                  <c:v>1</c:v>
                </c:pt>
                <c:pt idx="3">
                  <c:v>13</c:v>
                </c:pt>
                <c:pt idx="4">
                  <c:v>14</c:v>
                </c:pt>
                <c:pt idx="5">
                  <c:v>3</c:v>
                </c:pt>
                <c:pt idx="6">
                  <c:v>2</c:v>
                </c:pt>
                <c:pt idx="7">
                  <c:v>1</c:v>
                </c:pt>
                <c:pt idx="8">
                  <c:v>2</c:v>
                </c:pt>
              </c:numCache>
            </c:numRef>
          </c:val>
          <c:extLst>
            <c:ext xmlns:c16="http://schemas.microsoft.com/office/drawing/2014/chart" uri="{C3380CC4-5D6E-409C-BE32-E72D297353CC}">
              <c16:uniqueId val="{00000000-8F97-4903-87F9-2F96D1D979D8}"/>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197"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4C405B-BD76-4450-A018-2896FC6D567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23B369BC-B2F6-4CB4-B8CE-04330CB65164}">
      <dgm:prSet/>
      <dgm:spPr/>
      <dgm:t>
        <a:bodyPr/>
        <a:lstStyle/>
        <a:p>
          <a:r>
            <a:rPr lang="en-US"/>
            <a:t>Future Research Directions :-</a:t>
          </a:r>
          <a:endParaRPr lang="en-IN"/>
        </a:p>
      </dgm:t>
    </dgm:pt>
    <dgm:pt modelId="{A31FC4FC-9DF5-4DF2-B61F-3CFC17F21DB9}" type="parTrans" cxnId="{F747A6F0-AB67-4F72-886B-5BC00FBACD58}">
      <dgm:prSet/>
      <dgm:spPr/>
      <dgm:t>
        <a:bodyPr/>
        <a:lstStyle/>
        <a:p>
          <a:endParaRPr lang="en-IN"/>
        </a:p>
      </dgm:t>
    </dgm:pt>
    <dgm:pt modelId="{02F39E6C-1AF7-434E-9728-29539321D661}" type="sibTrans" cxnId="{F747A6F0-AB67-4F72-886B-5BC00FBACD58}">
      <dgm:prSet/>
      <dgm:spPr/>
      <dgm:t>
        <a:bodyPr/>
        <a:lstStyle/>
        <a:p>
          <a:endParaRPr lang="en-IN"/>
        </a:p>
      </dgm:t>
    </dgm:pt>
    <dgm:pt modelId="{EC18A55E-2A19-4AD1-AE11-46A071FD99FA}">
      <dgm:prSet/>
      <dgm:spPr/>
      <dgm:t>
        <a:bodyPr/>
        <a:lstStyle/>
        <a:p>
          <a:r>
            <a:rPr lang="en-IN" b="0" i="0"/>
            <a:t>Fault-Tolerant Quantum Systems</a:t>
          </a:r>
          <a:endParaRPr lang="en-IN"/>
        </a:p>
      </dgm:t>
    </dgm:pt>
    <dgm:pt modelId="{BF7A5DC1-A953-4E69-A327-3B965EB878FB}" type="parTrans" cxnId="{FDBC0885-645E-48AE-9993-3E693C2F5933}">
      <dgm:prSet/>
      <dgm:spPr/>
      <dgm:t>
        <a:bodyPr/>
        <a:lstStyle/>
        <a:p>
          <a:endParaRPr lang="en-IN"/>
        </a:p>
      </dgm:t>
    </dgm:pt>
    <dgm:pt modelId="{796620AF-01EA-446A-ADE3-2CE84BB3BC7E}" type="sibTrans" cxnId="{FDBC0885-645E-48AE-9993-3E693C2F5933}">
      <dgm:prSet/>
      <dgm:spPr/>
      <dgm:t>
        <a:bodyPr/>
        <a:lstStyle/>
        <a:p>
          <a:endParaRPr lang="en-IN"/>
        </a:p>
      </dgm:t>
    </dgm:pt>
    <dgm:pt modelId="{2F4059A5-9A48-4EED-A008-4721E56AD69B}">
      <dgm:prSet/>
      <dgm:spPr/>
      <dgm:t>
        <a:bodyPr/>
        <a:lstStyle/>
        <a:p>
          <a:r>
            <a:rPr lang="en-IN" b="0" i="0"/>
            <a:t>Scalability of Quantum Cloud Platforms</a:t>
          </a:r>
          <a:endParaRPr lang="en-IN"/>
        </a:p>
      </dgm:t>
    </dgm:pt>
    <dgm:pt modelId="{C91AF6A7-891A-4A9B-9DC5-FC2B425DD672}" type="parTrans" cxnId="{35269247-0491-4BC3-9B25-D4D6C2391A94}">
      <dgm:prSet/>
      <dgm:spPr/>
      <dgm:t>
        <a:bodyPr/>
        <a:lstStyle/>
        <a:p>
          <a:endParaRPr lang="en-IN"/>
        </a:p>
      </dgm:t>
    </dgm:pt>
    <dgm:pt modelId="{F63570EC-4122-4B47-8D32-348683C8F561}" type="sibTrans" cxnId="{35269247-0491-4BC3-9B25-D4D6C2391A94}">
      <dgm:prSet/>
      <dgm:spPr/>
      <dgm:t>
        <a:bodyPr/>
        <a:lstStyle/>
        <a:p>
          <a:endParaRPr lang="en-IN"/>
        </a:p>
      </dgm:t>
    </dgm:pt>
    <dgm:pt modelId="{CBDCA58A-C8B7-437D-9B7F-A92C4FE089DA}">
      <dgm:prSet/>
      <dgm:spPr/>
      <dgm:t>
        <a:bodyPr/>
        <a:lstStyle/>
        <a:p>
          <a:r>
            <a:rPr lang="en-IN" b="0" i="0"/>
            <a:t>Standardization of Quantum Software Development</a:t>
          </a:r>
          <a:endParaRPr lang="en-IN"/>
        </a:p>
      </dgm:t>
    </dgm:pt>
    <dgm:pt modelId="{44F32D80-BA98-4C10-88AA-DDFB719E0D1F}" type="parTrans" cxnId="{622802C8-F12A-42DE-BB9A-F38F0C27821D}">
      <dgm:prSet/>
      <dgm:spPr/>
      <dgm:t>
        <a:bodyPr/>
        <a:lstStyle/>
        <a:p>
          <a:endParaRPr lang="en-IN"/>
        </a:p>
      </dgm:t>
    </dgm:pt>
    <dgm:pt modelId="{BE43EF4E-EDFA-48E7-BA6B-8903E5E4E7A7}" type="sibTrans" cxnId="{622802C8-F12A-42DE-BB9A-F38F0C27821D}">
      <dgm:prSet/>
      <dgm:spPr/>
      <dgm:t>
        <a:bodyPr/>
        <a:lstStyle/>
        <a:p>
          <a:endParaRPr lang="en-IN"/>
        </a:p>
      </dgm:t>
    </dgm:pt>
    <dgm:pt modelId="{8B8E022C-5CF8-4A09-82CA-1F899A821689}">
      <dgm:prSet/>
      <dgm:spPr/>
      <dgm:t>
        <a:bodyPr/>
        <a:lstStyle/>
        <a:p>
          <a:r>
            <a:rPr lang="en-IN" b="0" i="0"/>
            <a:t>Enhanced Security and Privacy</a:t>
          </a:r>
          <a:endParaRPr lang="en-IN"/>
        </a:p>
      </dgm:t>
    </dgm:pt>
    <dgm:pt modelId="{2E43002A-0098-41D9-977E-812605A421B1}" type="parTrans" cxnId="{6F2D4C79-71D0-4B42-8BE5-9BCC8A125607}">
      <dgm:prSet/>
      <dgm:spPr/>
      <dgm:t>
        <a:bodyPr/>
        <a:lstStyle/>
        <a:p>
          <a:endParaRPr lang="en-IN"/>
        </a:p>
      </dgm:t>
    </dgm:pt>
    <dgm:pt modelId="{4BF65073-ECAE-43C2-BC38-E20D8F5270DD}" type="sibTrans" cxnId="{6F2D4C79-71D0-4B42-8BE5-9BCC8A125607}">
      <dgm:prSet/>
      <dgm:spPr/>
      <dgm:t>
        <a:bodyPr/>
        <a:lstStyle/>
        <a:p>
          <a:endParaRPr lang="en-IN"/>
        </a:p>
      </dgm:t>
    </dgm:pt>
    <dgm:pt modelId="{F2EAA051-9C07-48F7-A950-D217B3AD0890}">
      <dgm:prSet/>
      <dgm:spPr/>
      <dgm:t>
        <a:bodyPr/>
        <a:lstStyle/>
        <a:p>
          <a:r>
            <a:rPr lang="en-IN" b="0" i="0"/>
            <a:t>Resource Optimization and Efficiency</a:t>
          </a:r>
          <a:endParaRPr lang="en-IN"/>
        </a:p>
      </dgm:t>
    </dgm:pt>
    <dgm:pt modelId="{BE7B62DB-AB0F-4282-A41E-7857B4ABB9D7}" type="parTrans" cxnId="{A363BA6F-7427-4AA7-A17E-6F5C8B5352EB}">
      <dgm:prSet/>
      <dgm:spPr/>
      <dgm:t>
        <a:bodyPr/>
        <a:lstStyle/>
        <a:p>
          <a:endParaRPr lang="en-IN"/>
        </a:p>
      </dgm:t>
    </dgm:pt>
    <dgm:pt modelId="{189EFA9A-2483-410E-876F-0C80E3B4AC81}" type="sibTrans" cxnId="{A363BA6F-7427-4AA7-A17E-6F5C8B5352EB}">
      <dgm:prSet/>
      <dgm:spPr/>
      <dgm:t>
        <a:bodyPr/>
        <a:lstStyle/>
        <a:p>
          <a:endParaRPr lang="en-IN"/>
        </a:p>
      </dgm:t>
    </dgm:pt>
    <dgm:pt modelId="{1701EEA7-B44F-4E11-803A-D1A34D8CD207}">
      <dgm:prSet/>
      <dgm:spPr/>
      <dgm:t>
        <a:bodyPr/>
        <a:lstStyle/>
        <a:p>
          <a:r>
            <a:rPr lang="en-IN" b="0" i="0"/>
            <a:t>Service-Level Agreements (SLAs)</a:t>
          </a:r>
          <a:endParaRPr lang="en-IN"/>
        </a:p>
      </dgm:t>
    </dgm:pt>
    <dgm:pt modelId="{45DAF7A1-4EB9-4C87-91E3-D7B7FA62C586}" type="parTrans" cxnId="{F9302D81-570A-441F-B8DF-D87FE52C318D}">
      <dgm:prSet/>
      <dgm:spPr/>
      <dgm:t>
        <a:bodyPr/>
        <a:lstStyle/>
        <a:p>
          <a:endParaRPr lang="en-IN"/>
        </a:p>
      </dgm:t>
    </dgm:pt>
    <dgm:pt modelId="{DE1C4BA5-F669-4C8A-95D1-0E4EB0F50A63}" type="sibTrans" cxnId="{F9302D81-570A-441F-B8DF-D87FE52C318D}">
      <dgm:prSet/>
      <dgm:spPr/>
      <dgm:t>
        <a:bodyPr/>
        <a:lstStyle/>
        <a:p>
          <a:endParaRPr lang="en-IN"/>
        </a:p>
      </dgm:t>
    </dgm:pt>
    <dgm:pt modelId="{954B2B9D-1A6F-46DC-85FF-37653CABCE15}">
      <dgm:prSet/>
      <dgm:spPr/>
      <dgm:t>
        <a:bodyPr/>
        <a:lstStyle/>
        <a:p>
          <a:r>
            <a:rPr lang="en-IN" b="0" i="0"/>
            <a:t>Real-World Deployments and Use Cases</a:t>
          </a:r>
          <a:endParaRPr lang="en-IN"/>
        </a:p>
      </dgm:t>
    </dgm:pt>
    <dgm:pt modelId="{3778270A-2EDA-4671-8C81-0EDF7D062228}" type="parTrans" cxnId="{D134CA31-0030-414C-9D91-9A7FED41B46E}">
      <dgm:prSet/>
      <dgm:spPr/>
      <dgm:t>
        <a:bodyPr/>
        <a:lstStyle/>
        <a:p>
          <a:endParaRPr lang="en-IN"/>
        </a:p>
      </dgm:t>
    </dgm:pt>
    <dgm:pt modelId="{571E5E2A-F369-4DE7-9DC6-A3FAE2AA3470}" type="sibTrans" cxnId="{D134CA31-0030-414C-9D91-9A7FED41B46E}">
      <dgm:prSet/>
      <dgm:spPr/>
      <dgm:t>
        <a:bodyPr/>
        <a:lstStyle/>
        <a:p>
          <a:endParaRPr lang="en-IN"/>
        </a:p>
      </dgm:t>
    </dgm:pt>
    <dgm:pt modelId="{4618AF13-0F90-4145-96B9-7C55B73119F7}" type="pres">
      <dgm:prSet presAssocID="{294C405B-BD76-4450-A018-2896FC6D567F}" presName="linear" presStyleCnt="0">
        <dgm:presLayoutVars>
          <dgm:animLvl val="lvl"/>
          <dgm:resizeHandles val="exact"/>
        </dgm:presLayoutVars>
      </dgm:prSet>
      <dgm:spPr/>
    </dgm:pt>
    <dgm:pt modelId="{0E83E3AB-77C9-408B-86FD-275EE9A410B7}" type="pres">
      <dgm:prSet presAssocID="{23B369BC-B2F6-4CB4-B8CE-04330CB65164}" presName="parentText" presStyleLbl="node1" presStyleIdx="0" presStyleCnt="1">
        <dgm:presLayoutVars>
          <dgm:chMax val="0"/>
          <dgm:bulletEnabled val="1"/>
        </dgm:presLayoutVars>
      </dgm:prSet>
      <dgm:spPr/>
    </dgm:pt>
    <dgm:pt modelId="{8C146A52-8169-4C80-A313-163E8A9C825D}" type="pres">
      <dgm:prSet presAssocID="{23B369BC-B2F6-4CB4-B8CE-04330CB65164}" presName="childText" presStyleLbl="revTx" presStyleIdx="0" presStyleCnt="1">
        <dgm:presLayoutVars>
          <dgm:bulletEnabled val="1"/>
        </dgm:presLayoutVars>
      </dgm:prSet>
      <dgm:spPr/>
    </dgm:pt>
  </dgm:ptLst>
  <dgm:cxnLst>
    <dgm:cxn modelId="{2794B313-E467-4622-A15F-19DCB2CFC080}" type="presOf" srcId="{EC18A55E-2A19-4AD1-AE11-46A071FD99FA}" destId="{8C146A52-8169-4C80-A313-163E8A9C825D}" srcOrd="0" destOrd="0" presId="urn:microsoft.com/office/officeart/2005/8/layout/vList2"/>
    <dgm:cxn modelId="{D197161B-5636-456B-ADC7-0EE6F2592A92}" type="presOf" srcId="{23B369BC-B2F6-4CB4-B8CE-04330CB65164}" destId="{0E83E3AB-77C9-408B-86FD-275EE9A410B7}" srcOrd="0" destOrd="0" presId="urn:microsoft.com/office/officeart/2005/8/layout/vList2"/>
    <dgm:cxn modelId="{D134CA31-0030-414C-9D91-9A7FED41B46E}" srcId="{23B369BC-B2F6-4CB4-B8CE-04330CB65164}" destId="{954B2B9D-1A6F-46DC-85FF-37653CABCE15}" srcOrd="6" destOrd="0" parTransId="{3778270A-2EDA-4671-8C81-0EDF7D062228}" sibTransId="{571E5E2A-F369-4DE7-9DC6-A3FAE2AA3470}"/>
    <dgm:cxn modelId="{37C93738-2073-409E-B2A3-890EB27730CE}" type="presOf" srcId="{F2EAA051-9C07-48F7-A950-D217B3AD0890}" destId="{8C146A52-8169-4C80-A313-163E8A9C825D}" srcOrd="0" destOrd="4" presId="urn:microsoft.com/office/officeart/2005/8/layout/vList2"/>
    <dgm:cxn modelId="{A9EF0960-86AE-4A09-B394-120CB36D560F}" type="presOf" srcId="{2F4059A5-9A48-4EED-A008-4721E56AD69B}" destId="{8C146A52-8169-4C80-A313-163E8A9C825D}" srcOrd="0" destOrd="1" presId="urn:microsoft.com/office/officeart/2005/8/layout/vList2"/>
    <dgm:cxn modelId="{35269247-0491-4BC3-9B25-D4D6C2391A94}" srcId="{23B369BC-B2F6-4CB4-B8CE-04330CB65164}" destId="{2F4059A5-9A48-4EED-A008-4721E56AD69B}" srcOrd="1" destOrd="0" parTransId="{C91AF6A7-891A-4A9B-9DC5-FC2B425DD672}" sibTransId="{F63570EC-4122-4B47-8D32-348683C8F561}"/>
    <dgm:cxn modelId="{C18E4C4D-3CF6-44B5-AA8C-E7542361B19E}" type="presOf" srcId="{1701EEA7-B44F-4E11-803A-D1A34D8CD207}" destId="{8C146A52-8169-4C80-A313-163E8A9C825D}" srcOrd="0" destOrd="5" presId="urn:microsoft.com/office/officeart/2005/8/layout/vList2"/>
    <dgm:cxn modelId="{A363BA6F-7427-4AA7-A17E-6F5C8B5352EB}" srcId="{23B369BC-B2F6-4CB4-B8CE-04330CB65164}" destId="{F2EAA051-9C07-48F7-A950-D217B3AD0890}" srcOrd="4" destOrd="0" parTransId="{BE7B62DB-AB0F-4282-A41E-7857B4ABB9D7}" sibTransId="{189EFA9A-2483-410E-876F-0C80E3B4AC81}"/>
    <dgm:cxn modelId="{6F2D4C79-71D0-4B42-8BE5-9BCC8A125607}" srcId="{23B369BC-B2F6-4CB4-B8CE-04330CB65164}" destId="{8B8E022C-5CF8-4A09-82CA-1F899A821689}" srcOrd="3" destOrd="0" parTransId="{2E43002A-0098-41D9-977E-812605A421B1}" sibTransId="{4BF65073-ECAE-43C2-BC38-E20D8F5270DD}"/>
    <dgm:cxn modelId="{F9302D81-570A-441F-B8DF-D87FE52C318D}" srcId="{23B369BC-B2F6-4CB4-B8CE-04330CB65164}" destId="{1701EEA7-B44F-4E11-803A-D1A34D8CD207}" srcOrd="5" destOrd="0" parTransId="{45DAF7A1-4EB9-4C87-91E3-D7B7FA62C586}" sibTransId="{DE1C4BA5-F669-4C8A-95D1-0E4EB0F50A63}"/>
    <dgm:cxn modelId="{FDBC0885-645E-48AE-9993-3E693C2F5933}" srcId="{23B369BC-B2F6-4CB4-B8CE-04330CB65164}" destId="{EC18A55E-2A19-4AD1-AE11-46A071FD99FA}" srcOrd="0" destOrd="0" parTransId="{BF7A5DC1-A953-4E69-A327-3B965EB878FB}" sibTransId="{796620AF-01EA-446A-ADE3-2CE84BB3BC7E}"/>
    <dgm:cxn modelId="{C7923F89-A6F1-43D4-B533-05588585DCEA}" type="presOf" srcId="{CBDCA58A-C8B7-437D-9B7F-A92C4FE089DA}" destId="{8C146A52-8169-4C80-A313-163E8A9C825D}" srcOrd="0" destOrd="2" presId="urn:microsoft.com/office/officeart/2005/8/layout/vList2"/>
    <dgm:cxn modelId="{1A6FDB8C-64A0-4628-B271-5DFE09AE9A52}" type="presOf" srcId="{294C405B-BD76-4450-A018-2896FC6D567F}" destId="{4618AF13-0F90-4145-96B9-7C55B73119F7}" srcOrd="0" destOrd="0" presId="urn:microsoft.com/office/officeart/2005/8/layout/vList2"/>
    <dgm:cxn modelId="{302DE79B-461E-4A8B-B077-82C9C7F3A568}" type="presOf" srcId="{8B8E022C-5CF8-4A09-82CA-1F899A821689}" destId="{8C146A52-8169-4C80-A313-163E8A9C825D}" srcOrd="0" destOrd="3" presId="urn:microsoft.com/office/officeart/2005/8/layout/vList2"/>
    <dgm:cxn modelId="{622802C8-F12A-42DE-BB9A-F38F0C27821D}" srcId="{23B369BC-B2F6-4CB4-B8CE-04330CB65164}" destId="{CBDCA58A-C8B7-437D-9B7F-A92C4FE089DA}" srcOrd="2" destOrd="0" parTransId="{44F32D80-BA98-4C10-88AA-DDFB719E0D1F}" sibTransId="{BE43EF4E-EDFA-48E7-BA6B-8903E5E4E7A7}"/>
    <dgm:cxn modelId="{E49540DF-284F-4E06-8872-72F4BE860FFA}" type="presOf" srcId="{954B2B9D-1A6F-46DC-85FF-37653CABCE15}" destId="{8C146A52-8169-4C80-A313-163E8A9C825D}" srcOrd="0" destOrd="6" presId="urn:microsoft.com/office/officeart/2005/8/layout/vList2"/>
    <dgm:cxn modelId="{F747A6F0-AB67-4F72-886B-5BC00FBACD58}" srcId="{294C405B-BD76-4450-A018-2896FC6D567F}" destId="{23B369BC-B2F6-4CB4-B8CE-04330CB65164}" srcOrd="0" destOrd="0" parTransId="{A31FC4FC-9DF5-4DF2-B61F-3CFC17F21DB9}" sibTransId="{02F39E6C-1AF7-434E-9728-29539321D661}"/>
    <dgm:cxn modelId="{AACBE596-0691-415C-937F-C75145C6D76E}" type="presParOf" srcId="{4618AF13-0F90-4145-96B9-7C55B73119F7}" destId="{0E83E3AB-77C9-408B-86FD-275EE9A410B7}" srcOrd="0" destOrd="0" presId="urn:microsoft.com/office/officeart/2005/8/layout/vList2"/>
    <dgm:cxn modelId="{5F89BACC-E6DA-479A-A443-99F28222C5ED}" type="presParOf" srcId="{4618AF13-0F90-4145-96B9-7C55B73119F7}" destId="{8C146A52-8169-4C80-A313-163E8A9C825D}"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83E3AB-77C9-408B-86FD-275EE9A410B7}">
      <dsp:nvSpPr>
        <dsp:cNvPr id="0" name=""/>
        <dsp:cNvSpPr/>
      </dsp:nvSpPr>
      <dsp:spPr>
        <a:xfrm>
          <a:off x="0" y="98105"/>
          <a:ext cx="10734440" cy="959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l" defTabSz="1778000">
            <a:lnSpc>
              <a:spcPct val="90000"/>
            </a:lnSpc>
            <a:spcBef>
              <a:spcPct val="0"/>
            </a:spcBef>
            <a:spcAft>
              <a:spcPct val="35000"/>
            </a:spcAft>
            <a:buNone/>
          </a:pPr>
          <a:r>
            <a:rPr lang="en-US" sz="4000" kern="1200"/>
            <a:t>Future Research Directions :-</a:t>
          </a:r>
          <a:endParaRPr lang="en-IN" sz="4000" kern="1200"/>
        </a:p>
      </dsp:txBody>
      <dsp:txXfrm>
        <a:off x="46834" y="144939"/>
        <a:ext cx="10640772" cy="865732"/>
      </dsp:txXfrm>
    </dsp:sp>
    <dsp:sp modelId="{8C146A52-8169-4C80-A313-163E8A9C825D}">
      <dsp:nvSpPr>
        <dsp:cNvPr id="0" name=""/>
        <dsp:cNvSpPr/>
      </dsp:nvSpPr>
      <dsp:spPr>
        <a:xfrm>
          <a:off x="0" y="1057505"/>
          <a:ext cx="10734440" cy="3726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0818" tIns="50800" rIns="284480" bIns="50800" numCol="1" spcCol="1270" anchor="t" anchorCtr="0">
          <a:noAutofit/>
        </a:bodyPr>
        <a:lstStyle/>
        <a:p>
          <a:pPr marL="285750" lvl="1" indent="-285750" algn="l" defTabSz="1377950">
            <a:lnSpc>
              <a:spcPct val="90000"/>
            </a:lnSpc>
            <a:spcBef>
              <a:spcPct val="0"/>
            </a:spcBef>
            <a:spcAft>
              <a:spcPct val="20000"/>
            </a:spcAft>
            <a:buChar char="•"/>
          </a:pPr>
          <a:r>
            <a:rPr lang="en-IN" sz="3100" b="0" i="0" kern="1200"/>
            <a:t>Fault-Tolerant Quantum Systems</a:t>
          </a:r>
          <a:endParaRPr lang="en-IN" sz="3100" kern="1200"/>
        </a:p>
        <a:p>
          <a:pPr marL="285750" lvl="1" indent="-285750" algn="l" defTabSz="1377950">
            <a:lnSpc>
              <a:spcPct val="90000"/>
            </a:lnSpc>
            <a:spcBef>
              <a:spcPct val="0"/>
            </a:spcBef>
            <a:spcAft>
              <a:spcPct val="20000"/>
            </a:spcAft>
            <a:buChar char="•"/>
          </a:pPr>
          <a:r>
            <a:rPr lang="en-IN" sz="3100" b="0" i="0" kern="1200"/>
            <a:t>Scalability of Quantum Cloud Platforms</a:t>
          </a:r>
          <a:endParaRPr lang="en-IN" sz="3100" kern="1200"/>
        </a:p>
        <a:p>
          <a:pPr marL="285750" lvl="1" indent="-285750" algn="l" defTabSz="1377950">
            <a:lnSpc>
              <a:spcPct val="90000"/>
            </a:lnSpc>
            <a:spcBef>
              <a:spcPct val="0"/>
            </a:spcBef>
            <a:spcAft>
              <a:spcPct val="20000"/>
            </a:spcAft>
            <a:buChar char="•"/>
          </a:pPr>
          <a:r>
            <a:rPr lang="en-IN" sz="3100" b="0" i="0" kern="1200"/>
            <a:t>Standardization of Quantum Software Development</a:t>
          </a:r>
          <a:endParaRPr lang="en-IN" sz="3100" kern="1200"/>
        </a:p>
        <a:p>
          <a:pPr marL="285750" lvl="1" indent="-285750" algn="l" defTabSz="1377950">
            <a:lnSpc>
              <a:spcPct val="90000"/>
            </a:lnSpc>
            <a:spcBef>
              <a:spcPct val="0"/>
            </a:spcBef>
            <a:spcAft>
              <a:spcPct val="20000"/>
            </a:spcAft>
            <a:buChar char="•"/>
          </a:pPr>
          <a:r>
            <a:rPr lang="en-IN" sz="3100" b="0" i="0" kern="1200"/>
            <a:t>Enhanced Security and Privacy</a:t>
          </a:r>
          <a:endParaRPr lang="en-IN" sz="3100" kern="1200"/>
        </a:p>
        <a:p>
          <a:pPr marL="285750" lvl="1" indent="-285750" algn="l" defTabSz="1377950">
            <a:lnSpc>
              <a:spcPct val="90000"/>
            </a:lnSpc>
            <a:spcBef>
              <a:spcPct val="0"/>
            </a:spcBef>
            <a:spcAft>
              <a:spcPct val="20000"/>
            </a:spcAft>
            <a:buChar char="•"/>
          </a:pPr>
          <a:r>
            <a:rPr lang="en-IN" sz="3100" b="0" i="0" kern="1200"/>
            <a:t>Resource Optimization and Efficiency</a:t>
          </a:r>
          <a:endParaRPr lang="en-IN" sz="3100" kern="1200"/>
        </a:p>
        <a:p>
          <a:pPr marL="285750" lvl="1" indent="-285750" algn="l" defTabSz="1377950">
            <a:lnSpc>
              <a:spcPct val="90000"/>
            </a:lnSpc>
            <a:spcBef>
              <a:spcPct val="0"/>
            </a:spcBef>
            <a:spcAft>
              <a:spcPct val="20000"/>
            </a:spcAft>
            <a:buChar char="•"/>
          </a:pPr>
          <a:r>
            <a:rPr lang="en-IN" sz="3100" b="0" i="0" kern="1200"/>
            <a:t>Service-Level Agreements (SLAs)</a:t>
          </a:r>
          <a:endParaRPr lang="en-IN" sz="3100" kern="1200"/>
        </a:p>
        <a:p>
          <a:pPr marL="285750" lvl="1" indent="-285750" algn="l" defTabSz="1377950">
            <a:lnSpc>
              <a:spcPct val="90000"/>
            </a:lnSpc>
            <a:spcBef>
              <a:spcPct val="0"/>
            </a:spcBef>
            <a:spcAft>
              <a:spcPct val="20000"/>
            </a:spcAft>
            <a:buChar char="•"/>
          </a:pPr>
          <a:r>
            <a:rPr lang="en-IN" sz="3100" b="0" i="0" kern="1200"/>
            <a:t>Real-World Deployments and Use Cases</a:t>
          </a:r>
          <a:endParaRPr lang="en-IN" sz="3100" kern="1200"/>
        </a:p>
      </dsp:txBody>
      <dsp:txXfrm>
        <a:off x="0" y="1057505"/>
        <a:ext cx="10734440" cy="37260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C854F9-4B15-47AF-BA13-0E62D59F12FF}" type="datetimeFigureOut">
              <a:rPr lang="en-CA" smtClean="0"/>
              <a:t>2024-11-28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1F88A7-2010-4E1A-900C-64B8A1752EB8}" type="slidenum">
              <a:rPr lang="en-CA" smtClean="0"/>
              <a:t>‹#›</a:t>
            </a:fld>
            <a:endParaRPr lang="en-CA"/>
          </a:p>
        </p:txBody>
      </p:sp>
    </p:spTree>
    <p:extLst>
      <p:ext uri="{BB962C8B-B14F-4D97-AF65-F5344CB8AC3E}">
        <p14:creationId xmlns:p14="http://schemas.microsoft.com/office/powerpoint/2010/main" val="433628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1F88A7-2010-4E1A-900C-64B8A1752EB8}" type="slidenum">
              <a:rPr lang="en-CA" smtClean="0"/>
              <a:t>2</a:t>
            </a:fld>
            <a:endParaRPr lang="en-CA"/>
          </a:p>
        </p:txBody>
      </p:sp>
    </p:spTree>
    <p:extLst>
      <p:ext uri="{BB962C8B-B14F-4D97-AF65-F5344CB8AC3E}">
        <p14:creationId xmlns:p14="http://schemas.microsoft.com/office/powerpoint/2010/main" val="388306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19</a:t>
            </a:fld>
            <a:endParaRPr lang="en-CA"/>
          </a:p>
        </p:txBody>
      </p:sp>
    </p:spTree>
    <p:extLst>
      <p:ext uri="{BB962C8B-B14F-4D97-AF65-F5344CB8AC3E}">
        <p14:creationId xmlns:p14="http://schemas.microsoft.com/office/powerpoint/2010/main" val="17560685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21</a:t>
            </a:fld>
            <a:endParaRPr lang="en-CA"/>
          </a:p>
        </p:txBody>
      </p:sp>
    </p:spTree>
    <p:extLst>
      <p:ext uri="{BB962C8B-B14F-4D97-AF65-F5344CB8AC3E}">
        <p14:creationId xmlns:p14="http://schemas.microsoft.com/office/powerpoint/2010/main" val="30793254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22</a:t>
            </a:fld>
            <a:endParaRPr lang="en-CA"/>
          </a:p>
        </p:txBody>
      </p:sp>
    </p:spTree>
    <p:extLst>
      <p:ext uri="{BB962C8B-B14F-4D97-AF65-F5344CB8AC3E}">
        <p14:creationId xmlns:p14="http://schemas.microsoft.com/office/powerpoint/2010/main" val="3138401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25</a:t>
            </a:fld>
            <a:endParaRPr lang="en-CA"/>
          </a:p>
        </p:txBody>
      </p:sp>
    </p:spTree>
    <p:extLst>
      <p:ext uri="{BB962C8B-B14F-4D97-AF65-F5344CB8AC3E}">
        <p14:creationId xmlns:p14="http://schemas.microsoft.com/office/powerpoint/2010/main" val="1938837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26</a:t>
            </a:fld>
            <a:endParaRPr lang="en-CA"/>
          </a:p>
        </p:txBody>
      </p:sp>
    </p:spTree>
    <p:extLst>
      <p:ext uri="{BB962C8B-B14F-4D97-AF65-F5344CB8AC3E}">
        <p14:creationId xmlns:p14="http://schemas.microsoft.com/office/powerpoint/2010/main" val="40638666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27</a:t>
            </a:fld>
            <a:endParaRPr lang="en-CA"/>
          </a:p>
        </p:txBody>
      </p:sp>
    </p:spTree>
    <p:extLst>
      <p:ext uri="{BB962C8B-B14F-4D97-AF65-F5344CB8AC3E}">
        <p14:creationId xmlns:p14="http://schemas.microsoft.com/office/powerpoint/2010/main" val="432107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4</a:t>
            </a:fld>
            <a:endParaRPr lang="en-CA"/>
          </a:p>
        </p:txBody>
      </p:sp>
    </p:spTree>
    <p:extLst>
      <p:ext uri="{BB962C8B-B14F-4D97-AF65-F5344CB8AC3E}">
        <p14:creationId xmlns:p14="http://schemas.microsoft.com/office/powerpoint/2010/main" val="3461059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5</a:t>
            </a:fld>
            <a:endParaRPr lang="en-CA"/>
          </a:p>
        </p:txBody>
      </p:sp>
    </p:spTree>
    <p:extLst>
      <p:ext uri="{BB962C8B-B14F-4D97-AF65-F5344CB8AC3E}">
        <p14:creationId xmlns:p14="http://schemas.microsoft.com/office/powerpoint/2010/main" val="872416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A1F88A7-2010-4E1A-900C-64B8A1752EB8}"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82893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A1F88A7-2010-4E1A-900C-64B8A1752EB8}"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8841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11</a:t>
            </a:fld>
            <a:endParaRPr lang="en-CA"/>
          </a:p>
        </p:txBody>
      </p:sp>
    </p:spTree>
    <p:extLst>
      <p:ext uri="{BB962C8B-B14F-4D97-AF65-F5344CB8AC3E}">
        <p14:creationId xmlns:p14="http://schemas.microsoft.com/office/powerpoint/2010/main" val="922035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13</a:t>
            </a:fld>
            <a:endParaRPr lang="en-CA"/>
          </a:p>
        </p:txBody>
      </p:sp>
    </p:spTree>
    <p:extLst>
      <p:ext uri="{BB962C8B-B14F-4D97-AF65-F5344CB8AC3E}">
        <p14:creationId xmlns:p14="http://schemas.microsoft.com/office/powerpoint/2010/main" val="3124132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15</a:t>
            </a:fld>
            <a:endParaRPr lang="en-CA"/>
          </a:p>
        </p:txBody>
      </p:sp>
    </p:spTree>
    <p:extLst>
      <p:ext uri="{BB962C8B-B14F-4D97-AF65-F5344CB8AC3E}">
        <p14:creationId xmlns:p14="http://schemas.microsoft.com/office/powerpoint/2010/main" val="4250463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17</a:t>
            </a:fld>
            <a:endParaRPr lang="en-CA"/>
          </a:p>
        </p:txBody>
      </p:sp>
    </p:spTree>
    <p:extLst>
      <p:ext uri="{BB962C8B-B14F-4D97-AF65-F5344CB8AC3E}">
        <p14:creationId xmlns:p14="http://schemas.microsoft.com/office/powerpoint/2010/main" val="10888739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5937"/>
        </a:solidFill>
        <a:effectLst/>
      </p:bgPr>
    </p:bg>
    <p:spTree>
      <p:nvGrpSpPr>
        <p:cNvPr id="1" name=""/>
        <p:cNvGrpSpPr/>
        <p:nvPr/>
      </p:nvGrpSpPr>
      <p:grpSpPr>
        <a:xfrm>
          <a:off x="0" y="0"/>
          <a:ext cx="0" cy="0"/>
          <a:chOff x="0" y="0"/>
          <a:chExt cx="0" cy="0"/>
        </a:xfrm>
      </p:grpSpPr>
      <p:pic>
        <p:nvPicPr>
          <p:cNvPr id="14" name="Picture 13" descr="A picture containing text, swimming, ocean floor&#10;&#10;Description automatically generated">
            <a:extLst>
              <a:ext uri="{FF2B5EF4-FFF2-40B4-BE49-F238E27FC236}">
                <a16:creationId xmlns:a16="http://schemas.microsoft.com/office/drawing/2014/main" id="{0D6BB804-59F9-6E31-FCE8-2C51359AFDD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834518D-BC5E-6CF1-4596-C7A385B36AD4}"/>
              </a:ext>
            </a:extLst>
          </p:cNvPr>
          <p:cNvSpPr>
            <a:spLocks noGrp="1"/>
          </p:cNvSpPr>
          <p:nvPr>
            <p:ph type="ctrTitle" hasCustomPrompt="1"/>
          </p:nvPr>
        </p:nvSpPr>
        <p:spPr>
          <a:xfrm>
            <a:off x="838200" y="772319"/>
            <a:ext cx="1073404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2601119"/>
            <a:ext cx="1073404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3"/>
          <a:stretch>
            <a:fillRect/>
          </a:stretch>
        </p:blipFill>
        <p:spPr>
          <a:xfrm>
            <a:off x="6934200" y="5757623"/>
            <a:ext cx="3967566" cy="656115"/>
          </a:xfrm>
          <a:prstGeom prst="rect">
            <a:avLst/>
          </a:prstGeom>
        </p:spPr>
      </p:pic>
      <p:sp>
        <p:nvSpPr>
          <p:cNvPr id="17" name="Text Placeholder 16">
            <a:extLst>
              <a:ext uri="{FF2B5EF4-FFF2-40B4-BE49-F238E27FC236}">
                <a16:creationId xmlns:a16="http://schemas.microsoft.com/office/drawing/2014/main" id="{82AD2460-454C-36AF-DD2D-0083AA74677B}"/>
              </a:ext>
            </a:extLst>
          </p:cNvPr>
          <p:cNvSpPr>
            <a:spLocks noGrp="1"/>
          </p:cNvSpPr>
          <p:nvPr>
            <p:ph type="body" sz="quarter" idx="10" hasCustomPrompt="1"/>
          </p:nvPr>
        </p:nvSpPr>
        <p:spPr>
          <a:xfrm>
            <a:off x="843280" y="5811201"/>
            <a:ext cx="464312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261120280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005937"/>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EE796C1-7E0F-70FF-A4F1-5C4B68B36C35}"/>
              </a:ext>
            </a:extLst>
          </p:cNvPr>
          <p:cNvSpPr>
            <a:spLocks noGrp="1"/>
          </p:cNvSpPr>
          <p:nvPr>
            <p:ph type="pic" sz="quarter" idx="11"/>
          </p:nvPr>
        </p:nvSpPr>
        <p:spPr>
          <a:xfrm>
            <a:off x="0" y="81"/>
            <a:ext cx="12192000" cy="5618159"/>
          </a:xfrm>
          <a:prstGeom prst="rect">
            <a:avLst/>
          </a:prstGeom>
        </p:spPr>
        <p:txBody>
          <a:bodyPr anchor="ctr"/>
          <a:lstStyle>
            <a:lvl1pPr marL="0" indent="0" algn="ctr">
              <a:buNone/>
              <a:defRPr sz="8000"/>
            </a:lvl1pPr>
          </a:lstStyle>
          <a:p>
            <a:endParaRPr lang="en-US" dirty="0"/>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9" name="Title 1">
            <a:extLst>
              <a:ext uri="{FF2B5EF4-FFF2-40B4-BE49-F238E27FC236}">
                <a16:creationId xmlns:a16="http://schemas.microsoft.com/office/drawing/2014/main" id="{2813434B-6344-5A91-7FA4-A5004FDECBF6}"/>
              </a:ext>
            </a:extLst>
          </p:cNvPr>
          <p:cNvSpPr>
            <a:spLocks noGrp="1"/>
          </p:cNvSpPr>
          <p:nvPr>
            <p:ph type="ctrTitle" hasCustomPrompt="1"/>
          </p:nvPr>
        </p:nvSpPr>
        <p:spPr>
          <a:xfrm>
            <a:off x="838200" y="772319"/>
            <a:ext cx="1102868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11" name="Subtitle 2">
            <a:extLst>
              <a:ext uri="{FF2B5EF4-FFF2-40B4-BE49-F238E27FC236}">
                <a16:creationId xmlns:a16="http://schemas.microsoft.com/office/drawing/2014/main" id="{73397238-2328-4352-1279-40F657DCCEE6}"/>
              </a:ext>
            </a:extLst>
          </p:cNvPr>
          <p:cNvSpPr>
            <a:spLocks noGrp="1"/>
          </p:cNvSpPr>
          <p:nvPr>
            <p:ph type="subTitle" idx="1" hasCustomPrompt="1"/>
          </p:nvPr>
        </p:nvSpPr>
        <p:spPr>
          <a:xfrm>
            <a:off x="838200" y="2601119"/>
            <a:ext cx="505460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5743066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
        <p:nvSpPr>
          <p:cNvPr id="2" name="Subtitle 1">
            <a:extLst>
              <a:ext uri="{FF2B5EF4-FFF2-40B4-BE49-F238E27FC236}">
                <a16:creationId xmlns:a16="http://schemas.microsoft.com/office/drawing/2014/main" id="{FE3C3D3C-6CE4-3AAB-32B0-9B9BD98F945D}"/>
              </a:ext>
            </a:extLst>
          </p:cNvPr>
          <p:cNvSpPr>
            <a:spLocks noGrp="1"/>
          </p:cNvSpPr>
          <p:nvPr>
            <p:ph type="subTitle" idx="1" hasCustomPrompt="1"/>
          </p:nvPr>
        </p:nvSpPr>
        <p:spPr>
          <a:xfrm>
            <a:off x="628650" y="2601120"/>
            <a:ext cx="8068310" cy="985361"/>
          </a:xfrm>
          <a:prstGeom prst="rect">
            <a:avLst/>
          </a:prstGeom>
        </p:spPr>
        <p:txBody>
          <a:bodyPr/>
          <a:lstStyle>
            <a:lvl1pPr marL="0" indent="0">
              <a:buNone/>
              <a:defRPr b="0" i="0">
                <a:latin typeface="Arial" panose="020B0604020202020204" pitchFamily="34" charset="0"/>
                <a:cs typeface="Arial" panose="020B0604020202020204" pitchFamily="34" charset="0"/>
              </a:defRPr>
            </a:lvl1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3" name="Text Placeholder 3">
            <a:extLst>
              <a:ext uri="{FF2B5EF4-FFF2-40B4-BE49-F238E27FC236}">
                <a16:creationId xmlns:a16="http://schemas.microsoft.com/office/drawing/2014/main" id="{F1DCA7C0-9A0E-28E0-8214-51A3691098D7}"/>
              </a:ext>
            </a:extLst>
          </p:cNvPr>
          <p:cNvSpPr>
            <a:spLocks noGrp="1"/>
          </p:cNvSpPr>
          <p:nvPr>
            <p:ph type="body" sz="quarter" idx="12" hasCustomPrompt="1"/>
          </p:nvPr>
        </p:nvSpPr>
        <p:spPr>
          <a:xfrm>
            <a:off x="628650" y="707866"/>
            <a:ext cx="11170868" cy="1700213"/>
          </a:xfrm>
          <a:prstGeom prst="rect">
            <a:avLst/>
          </a:prstGeom>
        </p:spPr>
        <p:txBody>
          <a:bodyPr/>
          <a:lstStyle>
            <a:lvl1pPr marL="0" indent="0">
              <a:buNone/>
              <a:defRPr sz="6000" b="0" i="0">
                <a:solidFill>
                  <a:srgbClr val="124734"/>
                </a:solidFill>
                <a:latin typeface="Arial" panose="020B0604020202020204" pitchFamily="34" charset="0"/>
                <a:cs typeface="Arial" panose="020B0604020202020204" pitchFamily="34" charset="0"/>
              </a:defRPr>
            </a:lvl1pPr>
          </a:lstStyle>
          <a:p>
            <a:r>
              <a:rPr lang="en-US" dirty="0"/>
              <a:t>TITLE OF POWERPOINT PRESENTATION</a:t>
            </a:r>
          </a:p>
        </p:txBody>
      </p:sp>
    </p:spTree>
    <p:extLst>
      <p:ext uri="{BB962C8B-B14F-4D97-AF65-F5344CB8AC3E}">
        <p14:creationId xmlns:p14="http://schemas.microsoft.com/office/powerpoint/2010/main" val="22844054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5816600" cy="4200529"/>
          </a:xfrm>
          <a:prstGeom prst="rect">
            <a:avLst/>
          </a:prstGeom>
        </p:spPr>
        <p:txBody>
          <a:bodyPr/>
          <a:lstStyle>
            <a:lvl1pPr marL="0" indent="0" algn="l">
              <a:lnSpc>
                <a:spcPct val="100000"/>
              </a:lnSpc>
              <a:buNone/>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9" name="Picture Placeholder 8">
            <a:extLst>
              <a:ext uri="{FF2B5EF4-FFF2-40B4-BE49-F238E27FC236}">
                <a16:creationId xmlns:a16="http://schemas.microsoft.com/office/drawing/2014/main" id="{AD365E25-E7E3-9C61-2A8E-E7365A596E97}"/>
              </a:ext>
            </a:extLst>
          </p:cNvPr>
          <p:cNvSpPr>
            <a:spLocks noGrp="1"/>
          </p:cNvSpPr>
          <p:nvPr>
            <p:ph type="pic" sz="quarter" idx="10"/>
          </p:nvPr>
        </p:nvSpPr>
        <p:spPr>
          <a:xfrm>
            <a:off x="7254241" y="1839913"/>
            <a:ext cx="4439920" cy="4200525"/>
          </a:xfrm>
          <a:prstGeom prst="rect">
            <a:avLst/>
          </a:prstGeom>
        </p:spPr>
        <p:txBody>
          <a:bodyPr anchor="ctr"/>
          <a:lstStyle>
            <a:lvl1pPr marL="0" indent="0" algn="ctr">
              <a:buNone/>
              <a:defRPr/>
            </a:lvl1pPr>
          </a:lstStyle>
          <a:p>
            <a:endParaRPr lang="en-US" dirty="0"/>
          </a:p>
        </p:txBody>
      </p:sp>
      <p:sp>
        <p:nvSpPr>
          <p:cNvPr id="4" name="Text Placeholder 12">
            <a:extLst>
              <a:ext uri="{FF2B5EF4-FFF2-40B4-BE49-F238E27FC236}">
                <a16:creationId xmlns:a16="http://schemas.microsoft.com/office/drawing/2014/main" id="{375A2175-C58A-49B1-FE6A-82AD91D11B0D}"/>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2399736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10490200" cy="4200529"/>
          </a:xfrm>
          <a:prstGeom prst="rect">
            <a:avLst/>
          </a:prstGeom>
        </p:spPr>
        <p:txBody>
          <a:bodyPr/>
          <a:lstStyle>
            <a:lvl1pPr marL="342900" indent="-342900" algn="l">
              <a:lnSpc>
                <a:spcPct val="100000"/>
              </a:lnSpc>
              <a:buClr>
                <a:srgbClr val="FFC629"/>
              </a:buClr>
              <a:buFont typeface="Arial" panose="020B0604020202020204" pitchFamily="34" charset="0"/>
              <a:buChar char="•"/>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a:t>
            </a:r>
          </a:p>
          <a:p>
            <a:endParaRPr lang="en-CA" dirty="0">
              <a:effectLst/>
              <a:latin typeface="Arial" panose="020B0604020202020204" pitchFamily="34" charset="0"/>
            </a:endParaRP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4" name="Text Placeholder 12">
            <a:extLst>
              <a:ext uri="{FF2B5EF4-FFF2-40B4-BE49-F238E27FC236}">
                <a16:creationId xmlns:a16="http://schemas.microsoft.com/office/drawing/2014/main" id="{AA06BE71-AA93-6E2C-1AC7-39383237530C}"/>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187123636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4292428"/>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0" r:id="rId3"/>
    <p:sldLayoutId id="2147483651" r:id="rId4"/>
    <p:sldLayoutId id="214748365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336B5-970F-DF85-889B-BD7249A9B132}"/>
              </a:ext>
            </a:extLst>
          </p:cNvPr>
          <p:cNvSpPr>
            <a:spLocks noGrp="1"/>
          </p:cNvSpPr>
          <p:nvPr>
            <p:ph type="ctrTitle"/>
          </p:nvPr>
        </p:nvSpPr>
        <p:spPr>
          <a:xfrm>
            <a:off x="820228" y="1221611"/>
            <a:ext cx="10734040" cy="1128050"/>
          </a:xfrm>
        </p:spPr>
        <p:txBody>
          <a:bodyPr lIns="91440" tIns="45720" rIns="91440" bIns="45720" anchor="t"/>
          <a:lstStyle/>
          <a:p>
            <a:r>
              <a:rPr lang="en-US" sz="4000" b="1" dirty="0"/>
              <a:t>Service Management in Quantum Cloud Computing: </a:t>
            </a:r>
            <a:br>
              <a:rPr lang="en-US" sz="4000" b="1" dirty="0"/>
            </a:br>
            <a:r>
              <a:rPr lang="en-US" sz="3200" dirty="0"/>
              <a:t>Current Trends, Challenges, and Future Directions.</a:t>
            </a:r>
          </a:p>
        </p:txBody>
      </p:sp>
      <p:sp>
        <p:nvSpPr>
          <p:cNvPr id="3" name="Subtitle 2">
            <a:extLst>
              <a:ext uri="{FF2B5EF4-FFF2-40B4-BE49-F238E27FC236}">
                <a16:creationId xmlns:a16="http://schemas.microsoft.com/office/drawing/2014/main" id="{B2D45DDC-E456-C634-CC16-D6A4E88E2DE7}"/>
              </a:ext>
            </a:extLst>
          </p:cNvPr>
          <p:cNvSpPr>
            <a:spLocks noGrp="1"/>
          </p:cNvSpPr>
          <p:nvPr>
            <p:ph type="subTitle" idx="1"/>
          </p:nvPr>
        </p:nvSpPr>
        <p:spPr>
          <a:xfrm>
            <a:off x="899346" y="3014735"/>
            <a:ext cx="10734040" cy="985361"/>
          </a:xfrm>
        </p:spPr>
        <p:txBody>
          <a:bodyPr/>
          <a:lstStyle/>
          <a:p>
            <a:r>
              <a:rPr lang="en-US" dirty="0"/>
              <a:t>Yash </a:t>
            </a:r>
            <a:r>
              <a:rPr lang="en-US" dirty="0" err="1"/>
              <a:t>Sanjaybhai</a:t>
            </a:r>
            <a:r>
              <a:rPr lang="en-US" dirty="0"/>
              <a:t> Jadav - 200519386</a:t>
            </a:r>
          </a:p>
          <a:p>
            <a:r>
              <a:rPr lang="en-US" dirty="0"/>
              <a:t>Jay </a:t>
            </a:r>
            <a:r>
              <a:rPr lang="en-US" dirty="0" err="1"/>
              <a:t>Bharatbhai</a:t>
            </a:r>
            <a:r>
              <a:rPr lang="en-US" dirty="0"/>
              <a:t> Panchal - 200518664</a:t>
            </a:r>
          </a:p>
          <a:p>
            <a:endParaRPr lang="en-US" dirty="0"/>
          </a:p>
        </p:txBody>
      </p:sp>
      <p:sp>
        <p:nvSpPr>
          <p:cNvPr id="4" name="Text Placeholder 3">
            <a:extLst>
              <a:ext uri="{FF2B5EF4-FFF2-40B4-BE49-F238E27FC236}">
                <a16:creationId xmlns:a16="http://schemas.microsoft.com/office/drawing/2014/main" id="{14737353-3083-5B65-8EA6-A0B4B9E17B21}"/>
              </a:ext>
            </a:extLst>
          </p:cNvPr>
          <p:cNvSpPr>
            <a:spLocks noGrp="1"/>
          </p:cNvSpPr>
          <p:nvPr>
            <p:ph type="body" sz="quarter" idx="10"/>
          </p:nvPr>
        </p:nvSpPr>
        <p:spPr>
          <a:xfrm>
            <a:off x="243438" y="5838093"/>
            <a:ext cx="2615509" cy="548957"/>
          </a:xfrm>
        </p:spPr>
        <p:txBody>
          <a:bodyPr lIns="91440" tIns="45720" rIns="91440" bIns="45720" anchor="ctr"/>
          <a:lstStyle/>
          <a:p>
            <a:pPr>
              <a:lnSpc>
                <a:spcPct val="100000"/>
              </a:lnSpc>
              <a:spcBef>
                <a:spcPts val="0"/>
              </a:spcBef>
            </a:pPr>
            <a:r>
              <a:rPr lang="en-US" dirty="0">
                <a:latin typeface="Arial"/>
                <a:cs typeface="Arial"/>
              </a:rPr>
              <a:t>Week 5</a:t>
            </a:r>
            <a:endParaRPr lang="en-US" dirty="0"/>
          </a:p>
          <a:p>
            <a:pPr>
              <a:lnSpc>
                <a:spcPct val="100000"/>
              </a:lnSpc>
              <a:spcBef>
                <a:spcPts val="0"/>
              </a:spcBef>
            </a:pPr>
            <a:r>
              <a:rPr lang="en-US" dirty="0">
                <a:latin typeface="Arial"/>
                <a:cs typeface="Arial"/>
              </a:rPr>
              <a:t>November 28, 2024</a:t>
            </a:r>
          </a:p>
        </p:txBody>
      </p:sp>
      <p:sp>
        <p:nvSpPr>
          <p:cNvPr id="5" name="Text Placeholder 3">
            <a:extLst>
              <a:ext uri="{FF2B5EF4-FFF2-40B4-BE49-F238E27FC236}">
                <a16:creationId xmlns:a16="http://schemas.microsoft.com/office/drawing/2014/main" id="{14737353-3083-5B65-8EA6-A0B4B9E17B21}"/>
              </a:ext>
            </a:extLst>
          </p:cNvPr>
          <p:cNvSpPr txBox="1">
            <a:spLocks/>
          </p:cNvSpPr>
          <p:nvPr/>
        </p:nvSpPr>
        <p:spPr>
          <a:xfrm>
            <a:off x="2605742" y="5838094"/>
            <a:ext cx="3364752" cy="548957"/>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1800" b="1"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sz="1800" b="1" dirty="0">
                <a:effectLst/>
                <a:latin typeface="Arial" panose="020B0604020202020204" pitchFamily="34" charset="0"/>
              </a:rPr>
              <a:t>Cloud Computing and Applications (ENSE-885BD) </a:t>
            </a:r>
            <a:endParaRPr lang="en-CA" dirty="0"/>
          </a:p>
        </p:txBody>
      </p:sp>
    </p:spTree>
    <p:extLst>
      <p:ext uri="{BB962C8B-B14F-4D97-AF65-F5344CB8AC3E}">
        <p14:creationId xmlns:p14="http://schemas.microsoft.com/office/powerpoint/2010/main" val="2389738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Gill Sans MT" panose="020B0502020104020203" pitchFamily="34" charset="77"/>
                <a:cs typeface="Arial"/>
              </a:rPr>
              <a:t>Research Methodology</a:t>
            </a:r>
          </a:p>
        </p:txBody>
      </p:sp>
      <p:sp>
        <p:nvSpPr>
          <p:cNvPr id="2" name="TextBox 1">
            <a:extLst>
              <a:ext uri="{FF2B5EF4-FFF2-40B4-BE49-F238E27FC236}">
                <a16:creationId xmlns:a16="http://schemas.microsoft.com/office/drawing/2014/main" id="{C5A2B6FF-CD4B-A29C-D64A-F50A0DD906BC}"/>
              </a:ext>
            </a:extLst>
          </p:cNvPr>
          <p:cNvSpPr txBox="1"/>
          <p:nvPr/>
        </p:nvSpPr>
        <p:spPr>
          <a:xfrm>
            <a:off x="1063788" y="1399213"/>
            <a:ext cx="6045844" cy="523220"/>
          </a:xfrm>
          <a:prstGeom prst="rect">
            <a:avLst/>
          </a:prstGeom>
          <a:noFill/>
        </p:spPr>
        <p:txBody>
          <a:bodyPr wrap="square" rtlCol="0">
            <a:spAutoFit/>
          </a:bodyPr>
          <a:lstStyle/>
          <a:p>
            <a:pPr marL="457200" indent="-457200">
              <a:buFont typeface="+mj-lt"/>
              <a:buAutoNum type="arabicPeriod" startAt="3"/>
            </a:pPr>
            <a:r>
              <a:rPr lang="en-IN" sz="2800" b="1" dirty="0"/>
              <a:t>Research Questions</a:t>
            </a:r>
          </a:p>
        </p:txBody>
      </p:sp>
      <p:sp>
        <p:nvSpPr>
          <p:cNvPr id="4" name="TextBox 3">
            <a:extLst>
              <a:ext uri="{FF2B5EF4-FFF2-40B4-BE49-F238E27FC236}">
                <a16:creationId xmlns:a16="http://schemas.microsoft.com/office/drawing/2014/main" id="{39F62978-C584-E43C-BE88-238E06FB01BF}"/>
              </a:ext>
            </a:extLst>
          </p:cNvPr>
          <p:cNvSpPr txBox="1"/>
          <p:nvPr/>
        </p:nvSpPr>
        <p:spPr>
          <a:xfrm>
            <a:off x="1286176" y="2028510"/>
            <a:ext cx="9619646" cy="2308324"/>
          </a:xfrm>
          <a:prstGeom prst="rect">
            <a:avLst/>
          </a:prstGeom>
          <a:noFill/>
        </p:spPr>
        <p:txBody>
          <a:bodyPr wrap="square" rtlCol="0">
            <a:spAutoFit/>
          </a:bodyPr>
          <a:lstStyle/>
          <a:p>
            <a:pPr marL="400050" indent="-400050" algn="just">
              <a:buFont typeface="+mj-lt"/>
              <a:buAutoNum type="romanLcPeriod"/>
            </a:pPr>
            <a:r>
              <a:rPr lang="en-US" sz="2400" dirty="0"/>
              <a:t>What are the trends and advancements in QCC?</a:t>
            </a:r>
          </a:p>
          <a:p>
            <a:pPr marL="400050" indent="-400050" algn="just">
              <a:buFont typeface="+mj-lt"/>
              <a:buAutoNum type="romanLcPeriod"/>
            </a:pPr>
            <a:r>
              <a:rPr lang="en-IN" sz="2400" dirty="0"/>
              <a:t>What challenges exist in resource allocation and error correction?</a:t>
            </a:r>
          </a:p>
          <a:p>
            <a:pPr marL="400050" indent="-400050" algn="just">
              <a:buFont typeface="+mj-lt"/>
              <a:buAutoNum type="romanLcPeriod"/>
            </a:pPr>
            <a:r>
              <a:rPr lang="en-IN" sz="2400" dirty="0"/>
              <a:t>How can service reliability and fault tolerance be enhanced in quantum cloud computing environments?</a:t>
            </a:r>
          </a:p>
          <a:p>
            <a:pPr marL="400050" indent="-400050" algn="just">
              <a:buFont typeface="+mj-lt"/>
              <a:buAutoNum type="romanLcPeriod"/>
            </a:pPr>
            <a:r>
              <a:rPr lang="en-IN" sz="2400" dirty="0"/>
              <a:t>What role do quantum cloud providers play in optimizing service delivery and ensuring resource efficiency in quantum cloud platforms?</a:t>
            </a:r>
          </a:p>
        </p:txBody>
      </p:sp>
    </p:spTree>
    <p:extLst>
      <p:ext uri="{BB962C8B-B14F-4D97-AF65-F5344CB8AC3E}">
        <p14:creationId xmlns:p14="http://schemas.microsoft.com/office/powerpoint/2010/main" val="17229886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609600"/>
            <a:ext cx="10855961" cy="746360"/>
          </a:xfrm>
        </p:spPr>
        <p:txBody>
          <a:bodyPr lIns="91440" tIns="45720" rIns="91440" bIns="45720" anchor="t"/>
          <a:lstStyle/>
          <a:p>
            <a:r>
              <a:rPr lang="en-US" sz="4400" dirty="0">
                <a:latin typeface="Gill Sans MT" panose="020B0502020104020203" pitchFamily="34" charset="77"/>
                <a:cs typeface="Arial"/>
              </a:rPr>
              <a:t>Research Methodology Outcomes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630680"/>
            <a:ext cx="10734440" cy="4617720"/>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ClrTx/>
              <a:buFont typeface="Arial" panose="020B0604020202020204" pitchFamily="34" charset="0"/>
              <a:buChar char="•"/>
            </a:pPr>
            <a:r>
              <a:rPr lang="en-US" sz="2800" dirty="0"/>
              <a:t>Number of Papers Reviewed: 100</a:t>
            </a:r>
          </a:p>
          <a:p>
            <a:pPr marL="342900" indent="-342900">
              <a:buClrTx/>
              <a:buFont typeface="Arial" panose="020B0604020202020204" pitchFamily="34" charset="0"/>
              <a:buChar char="•"/>
            </a:pPr>
            <a:r>
              <a:rPr lang="en-US" sz="2800" dirty="0"/>
              <a:t>Papers Meeting Inclusion Criteria: 48</a:t>
            </a:r>
          </a:p>
          <a:p>
            <a:pPr marL="342900" indent="-342900">
              <a:buClrTx/>
              <a:buFont typeface="Arial" panose="020B0604020202020204" pitchFamily="34" charset="0"/>
              <a:buChar char="•"/>
            </a:pPr>
            <a:r>
              <a:rPr lang="en-US" sz="2800" dirty="0"/>
              <a:t>Key Focus Areas Identified:</a:t>
            </a:r>
          </a:p>
          <a:p>
            <a:pPr lvl="1" indent="-342900" algn="l">
              <a:buFont typeface="Arial" panose="020B0604020202020204" pitchFamily="34" charset="0"/>
              <a:buChar char="•"/>
            </a:pPr>
            <a:r>
              <a:rPr lang="en-US" sz="2400" dirty="0"/>
              <a:t>Resource Allocation and Scheduling: 35%</a:t>
            </a:r>
          </a:p>
          <a:p>
            <a:pPr lvl="1" indent="-342900" algn="l">
              <a:buFont typeface="Arial" panose="020B0604020202020204" pitchFamily="34" charset="0"/>
              <a:buChar char="•"/>
            </a:pPr>
            <a:r>
              <a:rPr lang="en-US" sz="2400" dirty="0"/>
              <a:t>Security and Privacy: 25%</a:t>
            </a:r>
          </a:p>
          <a:p>
            <a:pPr lvl="1" indent="-342900" algn="l">
              <a:buFont typeface="Arial" panose="020B0604020202020204" pitchFamily="34" charset="0"/>
              <a:buChar char="•"/>
            </a:pPr>
            <a:r>
              <a:rPr lang="en-US" sz="2400" dirty="0"/>
              <a:t>Scalability Issues: 20%</a:t>
            </a:r>
          </a:p>
          <a:p>
            <a:pPr lvl="1" indent="-342900" algn="l">
              <a:buFont typeface="Arial" panose="020B0604020202020204" pitchFamily="34" charset="0"/>
              <a:buChar char="•"/>
            </a:pPr>
            <a:r>
              <a:rPr lang="en-US" sz="2400" dirty="0"/>
              <a:t>Interoperability: 10%</a:t>
            </a:r>
          </a:p>
          <a:p>
            <a:pPr lvl="1" indent="-342900" algn="l">
              <a:buFont typeface="Arial" panose="020B0604020202020204" pitchFamily="34" charset="0"/>
              <a:buChar char="•"/>
            </a:pPr>
            <a:r>
              <a:rPr lang="en-US" sz="2400" dirty="0"/>
              <a:t>User Access and Interfaces: 10%</a:t>
            </a:r>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Tree>
    <p:extLst>
      <p:ext uri="{BB962C8B-B14F-4D97-AF65-F5344CB8AC3E}">
        <p14:creationId xmlns:p14="http://schemas.microsoft.com/office/powerpoint/2010/main" val="778958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74C34444-8A5B-FC61-4113-5E658AE3F7F5}"/>
              </a:ext>
            </a:extLst>
          </p:cNvPr>
          <p:cNvGraphicFramePr/>
          <p:nvPr>
            <p:extLst>
              <p:ext uri="{D42A27DB-BD31-4B8C-83A1-F6EECF244321}">
                <p14:modId xmlns:p14="http://schemas.microsoft.com/office/powerpoint/2010/main" val="3841095522"/>
              </p:ext>
            </p:extLst>
          </p:nvPr>
        </p:nvGraphicFramePr>
        <p:xfrm>
          <a:off x="702930" y="421956"/>
          <a:ext cx="4762205" cy="463914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3492B9AE-8A5B-1CB2-D26D-4C53BF2A773E}"/>
              </a:ext>
            </a:extLst>
          </p:cNvPr>
          <p:cNvGraphicFramePr/>
          <p:nvPr>
            <p:extLst>
              <p:ext uri="{D42A27DB-BD31-4B8C-83A1-F6EECF244321}">
                <p14:modId xmlns:p14="http://schemas.microsoft.com/office/powerpoint/2010/main" val="902989933"/>
              </p:ext>
            </p:extLst>
          </p:nvPr>
        </p:nvGraphicFramePr>
        <p:xfrm>
          <a:off x="6007396" y="421956"/>
          <a:ext cx="5481674" cy="442649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654520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Gill Sans MT" panose="020B0502020104020203" pitchFamily="34" charset="77"/>
                <a:cs typeface="Arial"/>
              </a:rPr>
              <a:t>Taxonomy and State of the Art</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
        <p:nvSpPr>
          <p:cNvPr id="11" name="Rectangle 1">
            <a:extLst>
              <a:ext uri="{FF2B5EF4-FFF2-40B4-BE49-F238E27FC236}">
                <a16:creationId xmlns:a16="http://schemas.microsoft.com/office/drawing/2014/main" id="{7C7DE011-3B2A-8CB6-1B7A-B4543739054F}"/>
              </a:ext>
            </a:extLst>
          </p:cNvPr>
          <p:cNvSpPr>
            <a:spLocks noChangeArrowheads="1"/>
          </p:cNvSpPr>
          <p:nvPr/>
        </p:nvSpPr>
        <p:spPr bwMode="auto">
          <a:xfrm>
            <a:off x="939800" y="1429613"/>
            <a:ext cx="9875520" cy="3447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eaLnBrk="0" fontAlgn="base" hangingPunct="0">
              <a:spcBef>
                <a:spcPct val="0"/>
              </a:spcBef>
              <a:spcAft>
                <a:spcPct val="0"/>
              </a:spcAft>
              <a:buFont typeface="+mj-lt"/>
              <a:buAutoNum type="arabicPeriod"/>
            </a:pPr>
            <a:r>
              <a:rPr kumimoji="0" lang="en-US" altLang="en-US" sz="2000" b="1" i="0" u="none" strike="noStrike" cap="none" normalizeH="0" baseline="0" dirty="0">
                <a:ln>
                  <a:noFill/>
                </a:ln>
                <a:solidFill>
                  <a:schemeClr val="tx1"/>
                </a:solidFill>
                <a:effectLst/>
                <a:latin typeface="Arial" panose="020B0604020202020204" pitchFamily="34" charset="0"/>
              </a:rPr>
              <a:t>Resource Management</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742950" lvl="1" indent="-285750" eaLnBrk="0" fontAlgn="base" hangingPunct="0">
              <a:spcBef>
                <a:spcPct val="0"/>
              </a:spcBef>
              <a:spcAft>
                <a:spcPct val="0"/>
              </a:spcAft>
              <a:buFont typeface="Arial" panose="020B0604020202020204" pitchFamily="34" charset="0"/>
              <a:buChar char="•"/>
            </a:pPr>
            <a:r>
              <a:rPr kumimoji="0" lang="en-US" altLang="en-US" sz="2000" b="0" i="0" u="none" strike="noStrike" cap="none" normalizeH="0" baseline="0" dirty="0">
                <a:ln>
                  <a:noFill/>
                </a:ln>
                <a:solidFill>
                  <a:schemeClr val="tx1"/>
                </a:solidFill>
                <a:effectLst/>
                <a:latin typeface="Arial" panose="020B0604020202020204" pitchFamily="34" charset="0"/>
              </a:rPr>
              <a:t>Allocation and scheduling of quantum resources.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Security and Privacy</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742950" lvl="1" indent="-285750" eaLnBrk="0" fontAlgn="base" hangingPunct="0">
              <a:spcBef>
                <a:spcPct val="0"/>
              </a:spcBef>
              <a:spcAft>
                <a:spcPct val="0"/>
              </a:spcAft>
              <a:buFont typeface="Arial" panose="020B0604020202020204" pitchFamily="34" charset="0"/>
              <a:buChar char="•"/>
            </a:pPr>
            <a:r>
              <a:rPr kumimoji="0" lang="en-US" altLang="en-US" sz="2000" b="0" i="0" u="none" strike="noStrike" cap="none" normalizeH="0" baseline="0" dirty="0">
                <a:ln>
                  <a:noFill/>
                </a:ln>
                <a:solidFill>
                  <a:schemeClr val="tx1"/>
                </a:solidFill>
                <a:effectLst/>
                <a:latin typeface="Arial" panose="020B0604020202020204" pitchFamily="34" charset="0"/>
              </a:rPr>
              <a:t>Ensuring secure transmission and computation.</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Scalability</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742950" lvl="1" indent="-285750" eaLnBrk="0" fontAlgn="base" hangingPunct="0">
              <a:spcBef>
                <a:spcPct val="0"/>
              </a:spcBef>
              <a:spcAft>
                <a:spcPct val="0"/>
              </a:spcAft>
              <a:buFont typeface="Arial" panose="020B0604020202020204" pitchFamily="34" charset="0"/>
              <a:buChar char="•"/>
            </a:pPr>
            <a:r>
              <a:rPr kumimoji="0" lang="en-US" altLang="en-US" sz="2000" b="0" i="0" u="none" strike="noStrike" cap="none" normalizeH="0" baseline="0" dirty="0">
                <a:ln>
                  <a:noFill/>
                </a:ln>
                <a:solidFill>
                  <a:schemeClr val="tx1"/>
                </a:solidFill>
                <a:effectLst/>
                <a:latin typeface="Arial" panose="020B0604020202020204" pitchFamily="34" charset="0"/>
              </a:rPr>
              <a:t>Handling increasing demand and resource limitations.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Interoperability</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742950" lvl="1" indent="-285750" eaLnBrk="0" fontAlgn="base" hangingPunct="0">
              <a:spcBef>
                <a:spcPct val="0"/>
              </a:spcBef>
              <a:spcAft>
                <a:spcPct val="0"/>
              </a:spcAft>
              <a:buFont typeface="Arial" panose="020B0604020202020204" pitchFamily="34" charset="0"/>
              <a:buChar char="•"/>
            </a:pPr>
            <a:r>
              <a:rPr kumimoji="0" lang="en-US" altLang="en-US" sz="2000" b="0" i="0" u="none" strike="noStrike" cap="none" normalizeH="0" baseline="0" dirty="0">
                <a:ln>
                  <a:noFill/>
                </a:ln>
                <a:solidFill>
                  <a:schemeClr val="tx1"/>
                </a:solidFill>
                <a:effectLst/>
                <a:latin typeface="Arial" panose="020B0604020202020204" pitchFamily="34" charset="0"/>
              </a:rPr>
              <a:t>Integration with classical systems and other quantum platforms.</a:t>
            </a:r>
          </a:p>
          <a:p>
            <a:pPr marL="342900" marR="0" lvl="0" indent="-3429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2000" b="1" i="0" u="none" strike="noStrike" cap="none" normalizeH="0" baseline="0" dirty="0">
                <a:ln>
                  <a:noFill/>
                </a:ln>
                <a:solidFill>
                  <a:schemeClr val="tx1"/>
                </a:solidFill>
                <a:effectLst/>
                <a:latin typeface="Arial" panose="020B0604020202020204" pitchFamily="34" charset="0"/>
              </a:rPr>
              <a:t>User Experience</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742950" lvl="1" indent="-285750" eaLnBrk="0" fontAlgn="base" hangingPunct="0">
              <a:spcBef>
                <a:spcPct val="0"/>
              </a:spcBef>
              <a:spcAft>
                <a:spcPct val="0"/>
              </a:spcAft>
              <a:buFont typeface="Arial" panose="020B0604020202020204" pitchFamily="34" charset="0"/>
              <a:buChar char="•"/>
            </a:pPr>
            <a:r>
              <a:rPr kumimoji="0" lang="en-US" altLang="en-US" sz="2000" b="0" i="0" u="none" strike="noStrike" cap="none" normalizeH="0" baseline="0" dirty="0">
                <a:ln>
                  <a:noFill/>
                </a:ln>
                <a:solidFill>
                  <a:schemeClr val="tx1"/>
                </a:solidFill>
                <a:effectLst/>
                <a:latin typeface="Arial" panose="020B0604020202020204" pitchFamily="34" charset="0"/>
              </a:rPr>
              <a:t>Accessible interfaces and programming models.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0100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C6589A-7F65-CF51-FBCB-05555C0C3E33}"/>
              </a:ext>
            </a:extLst>
          </p:cNvPr>
          <p:cNvPicPr>
            <a:picLocks noChangeAspect="1"/>
          </p:cNvPicPr>
          <p:nvPr/>
        </p:nvPicPr>
        <p:blipFill>
          <a:blip r:embed="rId2"/>
          <a:stretch>
            <a:fillRect/>
          </a:stretch>
        </p:blipFill>
        <p:spPr>
          <a:xfrm>
            <a:off x="1651000" y="0"/>
            <a:ext cx="7899400" cy="6858000"/>
          </a:xfrm>
          <a:prstGeom prst="rect">
            <a:avLst/>
          </a:prstGeom>
        </p:spPr>
      </p:pic>
    </p:spTree>
    <p:extLst>
      <p:ext uri="{BB962C8B-B14F-4D97-AF65-F5344CB8AC3E}">
        <p14:creationId xmlns:p14="http://schemas.microsoft.com/office/powerpoint/2010/main" val="15104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593745" y="222068"/>
            <a:ext cx="10855961" cy="746360"/>
          </a:xfrm>
        </p:spPr>
        <p:txBody>
          <a:bodyPr lIns="91440" tIns="45720" rIns="91440" bIns="45720" anchor="t"/>
          <a:lstStyle/>
          <a:p>
            <a:r>
              <a:rPr lang="en-US" sz="4400" dirty="0">
                <a:latin typeface="Gill Sans MT" panose="020B0502020104020203" pitchFamily="34" charset="77"/>
                <a:cs typeface="Arial"/>
              </a:rPr>
              <a:t>Taxonomy and State of the Art</a:t>
            </a:r>
          </a:p>
        </p:txBody>
      </p:sp>
      <p:sp>
        <p:nvSpPr>
          <p:cNvPr id="2" name="TextBox 1">
            <a:extLst>
              <a:ext uri="{FF2B5EF4-FFF2-40B4-BE49-F238E27FC236}">
                <a16:creationId xmlns:a16="http://schemas.microsoft.com/office/drawing/2014/main" id="{76F93ED6-984F-0A44-BC21-9071CB459EFD}"/>
              </a:ext>
            </a:extLst>
          </p:cNvPr>
          <p:cNvSpPr txBox="1"/>
          <p:nvPr/>
        </p:nvSpPr>
        <p:spPr>
          <a:xfrm>
            <a:off x="1145894" y="968428"/>
            <a:ext cx="9039526" cy="461665"/>
          </a:xfrm>
          <a:prstGeom prst="rect">
            <a:avLst/>
          </a:prstGeom>
          <a:noFill/>
        </p:spPr>
        <p:txBody>
          <a:bodyPr wrap="none" rtlCol="0">
            <a:spAutoFit/>
          </a:bodyPr>
          <a:lstStyle/>
          <a:p>
            <a:r>
              <a:rPr lang="en-IN" sz="2400" b="1" dirty="0"/>
              <a:t>1. </a:t>
            </a:r>
            <a:r>
              <a:rPr lang="en-IN" sz="2400" b="1" dirty="0" err="1"/>
              <a:t>Golec</a:t>
            </a:r>
            <a:r>
              <a:rPr lang="en-IN" sz="2400" b="1" dirty="0"/>
              <a:t> et al., "Quantum Cloud Computing: Trends and Challenges“  </a:t>
            </a:r>
            <a:endParaRPr lang="en-IN" sz="2400" dirty="0"/>
          </a:p>
        </p:txBody>
      </p:sp>
      <p:sp>
        <p:nvSpPr>
          <p:cNvPr id="5" name="TextBox 4">
            <a:extLst>
              <a:ext uri="{FF2B5EF4-FFF2-40B4-BE49-F238E27FC236}">
                <a16:creationId xmlns:a16="http://schemas.microsoft.com/office/drawing/2014/main" id="{8A8BA829-9E1B-5927-6B49-9583A7F7B4C0}"/>
              </a:ext>
            </a:extLst>
          </p:cNvPr>
          <p:cNvSpPr txBox="1"/>
          <p:nvPr/>
        </p:nvSpPr>
        <p:spPr>
          <a:xfrm>
            <a:off x="1309866" y="1428632"/>
            <a:ext cx="9572264" cy="2031325"/>
          </a:xfrm>
          <a:prstGeom prst="rect">
            <a:avLst/>
          </a:prstGeom>
          <a:noFill/>
        </p:spPr>
        <p:txBody>
          <a:bodyPr wrap="square" rtlCol="0">
            <a:spAutoFit/>
          </a:bodyPr>
          <a:lstStyle/>
          <a:p>
            <a:r>
              <a:rPr lang="en-IN" b="1" dirty="0"/>
              <a:t>What has been done</a:t>
            </a:r>
          </a:p>
          <a:p>
            <a:pPr>
              <a:buFont typeface="Arial" panose="020B0604020202020204" pitchFamily="34" charset="0"/>
              <a:buChar char="•"/>
            </a:pPr>
            <a:r>
              <a:rPr lang="en-IN" dirty="0"/>
              <a:t>The study provides an extensive analysis of the integration of quantum and cloud computing technologies.</a:t>
            </a:r>
          </a:p>
          <a:p>
            <a:pPr>
              <a:buFont typeface="Arial" panose="020B0604020202020204" pitchFamily="34" charset="0"/>
              <a:buChar char="•"/>
            </a:pPr>
            <a:r>
              <a:rPr lang="en-IN" dirty="0"/>
              <a:t>It highlights emerging trends such as the development of </a:t>
            </a:r>
            <a:r>
              <a:rPr lang="en-IN" b="1" dirty="0"/>
              <a:t>Quantum Artificial Intelligence (QAI)</a:t>
            </a:r>
            <a:r>
              <a:rPr lang="en-IN" dirty="0"/>
              <a:t> and the adoption of </a:t>
            </a:r>
            <a:r>
              <a:rPr lang="en-IN" b="1" dirty="0"/>
              <a:t>serverless computing models</a:t>
            </a:r>
            <a:r>
              <a:rPr lang="en-IN" dirty="0"/>
              <a:t> in the quantum domain.</a:t>
            </a:r>
          </a:p>
          <a:p>
            <a:pPr>
              <a:buFont typeface="Arial" panose="020B0604020202020204" pitchFamily="34" charset="0"/>
              <a:buChar char="•"/>
            </a:pPr>
            <a:r>
              <a:rPr lang="en-IN" dirty="0"/>
              <a:t>The paper also explores the business implications of quantum cloud computing, emphasizing its potential to transform industries requiring high-performance computation.</a:t>
            </a:r>
          </a:p>
        </p:txBody>
      </p:sp>
      <p:sp>
        <p:nvSpPr>
          <p:cNvPr id="6" name="TextBox 5">
            <a:extLst>
              <a:ext uri="{FF2B5EF4-FFF2-40B4-BE49-F238E27FC236}">
                <a16:creationId xmlns:a16="http://schemas.microsoft.com/office/drawing/2014/main" id="{A5AFABB2-BD5E-03D7-C528-36C6186EB716}"/>
              </a:ext>
            </a:extLst>
          </p:cNvPr>
          <p:cNvSpPr txBox="1"/>
          <p:nvPr/>
        </p:nvSpPr>
        <p:spPr>
          <a:xfrm>
            <a:off x="1309866" y="3416933"/>
            <a:ext cx="9423721" cy="1477328"/>
          </a:xfrm>
          <a:prstGeom prst="rect">
            <a:avLst/>
          </a:prstGeom>
          <a:noFill/>
        </p:spPr>
        <p:txBody>
          <a:bodyPr wrap="square" rtlCol="0">
            <a:spAutoFit/>
          </a:bodyPr>
          <a:lstStyle/>
          <a:p>
            <a:r>
              <a:rPr lang="en-IN" b="1" dirty="0"/>
              <a:t>Limitations:</a:t>
            </a:r>
            <a:endParaRPr lang="en-IN" dirty="0"/>
          </a:p>
          <a:p>
            <a:pPr>
              <a:buFont typeface="Arial" panose="020B0604020202020204" pitchFamily="34" charset="0"/>
              <a:buChar char="•"/>
            </a:pPr>
            <a:r>
              <a:rPr lang="en-IN" b="1" dirty="0"/>
              <a:t>Error correction challenges:</a:t>
            </a:r>
            <a:r>
              <a:rPr lang="en-IN" dirty="0"/>
              <a:t> The lack of robust mechanisms for handling quantum errors remains a significant barrier to the reliable use of quantum systems.</a:t>
            </a:r>
          </a:p>
          <a:p>
            <a:pPr>
              <a:buFont typeface="Arial" panose="020B0604020202020204" pitchFamily="34" charset="0"/>
              <a:buChar char="•"/>
            </a:pPr>
            <a:r>
              <a:rPr lang="en-IN" b="1" dirty="0"/>
              <a:t>Qubit instability:</a:t>
            </a:r>
            <a:r>
              <a:rPr lang="en-IN" dirty="0"/>
              <a:t> Quantum bits are highly sensitive to environmental factors, leading to performance degradation and limiting their practical usability.</a:t>
            </a:r>
          </a:p>
        </p:txBody>
      </p:sp>
      <p:sp>
        <p:nvSpPr>
          <p:cNvPr id="7" name="TextBox 6">
            <a:extLst>
              <a:ext uri="{FF2B5EF4-FFF2-40B4-BE49-F238E27FC236}">
                <a16:creationId xmlns:a16="http://schemas.microsoft.com/office/drawing/2014/main" id="{B1E71343-B554-EACF-8E46-61D82183F483}"/>
              </a:ext>
            </a:extLst>
          </p:cNvPr>
          <p:cNvSpPr txBox="1"/>
          <p:nvPr/>
        </p:nvSpPr>
        <p:spPr>
          <a:xfrm>
            <a:off x="1309866" y="4894261"/>
            <a:ext cx="9423721" cy="1754326"/>
          </a:xfrm>
          <a:prstGeom prst="rect">
            <a:avLst/>
          </a:prstGeom>
          <a:noFill/>
        </p:spPr>
        <p:txBody>
          <a:bodyPr wrap="square" rtlCol="0">
            <a:spAutoFit/>
          </a:bodyPr>
          <a:lstStyle/>
          <a:p>
            <a:pPr>
              <a:buFont typeface="Arial" panose="020B0604020202020204" pitchFamily="34" charset="0"/>
              <a:buChar char="•"/>
            </a:pPr>
            <a:r>
              <a:rPr lang="en-IN" b="1" dirty="0"/>
              <a:t>Future Directions:</a:t>
            </a:r>
            <a:endParaRPr lang="en-IN" dirty="0"/>
          </a:p>
          <a:p>
            <a:pPr marL="742950" lvl="1" indent="-285750">
              <a:buFont typeface="Arial" panose="020B0604020202020204" pitchFamily="34" charset="0"/>
              <a:buChar char="•"/>
            </a:pPr>
            <a:r>
              <a:rPr lang="en-IN" dirty="0"/>
              <a:t>Focus on developing </a:t>
            </a:r>
            <a:r>
              <a:rPr lang="en-IN" b="1" dirty="0"/>
              <a:t>quantum cryptography</a:t>
            </a:r>
            <a:r>
              <a:rPr lang="en-IN" dirty="0"/>
              <a:t> to ensure secure communication in quantum cloud environments.</a:t>
            </a:r>
          </a:p>
          <a:p>
            <a:pPr marL="742950" lvl="1" indent="-285750">
              <a:buFont typeface="Arial" panose="020B0604020202020204" pitchFamily="34" charset="0"/>
              <a:buChar char="•"/>
            </a:pPr>
            <a:r>
              <a:rPr lang="en-IN" dirty="0"/>
              <a:t>Improve </a:t>
            </a:r>
            <a:r>
              <a:rPr lang="en-IN" b="1" dirty="0"/>
              <a:t>qubit stability</a:t>
            </a:r>
            <a:r>
              <a:rPr lang="en-IN" dirty="0"/>
              <a:t> by leveraging advanced hardware techniques and integrating error-resilient algorithms.</a:t>
            </a:r>
          </a:p>
          <a:p>
            <a:endParaRPr lang="en-US" dirty="0"/>
          </a:p>
        </p:txBody>
      </p:sp>
    </p:spTree>
    <p:extLst>
      <p:ext uri="{BB962C8B-B14F-4D97-AF65-F5344CB8AC3E}">
        <p14:creationId xmlns:p14="http://schemas.microsoft.com/office/powerpoint/2010/main" val="2291593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3F61F3F-D2CE-389C-FC14-E2E2008F107C}"/>
              </a:ext>
            </a:extLst>
          </p:cNvPr>
          <p:cNvPicPr>
            <a:picLocks noChangeAspect="1"/>
          </p:cNvPicPr>
          <p:nvPr/>
        </p:nvPicPr>
        <p:blipFill>
          <a:blip r:embed="rId2"/>
          <a:stretch>
            <a:fillRect/>
          </a:stretch>
        </p:blipFill>
        <p:spPr>
          <a:xfrm>
            <a:off x="0" y="0"/>
            <a:ext cx="5477331" cy="4503810"/>
          </a:xfrm>
          <a:prstGeom prst="rect">
            <a:avLst/>
          </a:prstGeom>
        </p:spPr>
      </p:pic>
      <p:pic>
        <p:nvPicPr>
          <p:cNvPr id="7" name="Picture 6">
            <a:extLst>
              <a:ext uri="{FF2B5EF4-FFF2-40B4-BE49-F238E27FC236}">
                <a16:creationId xmlns:a16="http://schemas.microsoft.com/office/drawing/2014/main" id="{21748B18-7634-5DE3-2582-B139B646F7F8}"/>
              </a:ext>
            </a:extLst>
          </p:cNvPr>
          <p:cNvPicPr>
            <a:picLocks noChangeAspect="1"/>
          </p:cNvPicPr>
          <p:nvPr/>
        </p:nvPicPr>
        <p:blipFill>
          <a:blip r:embed="rId3"/>
          <a:stretch>
            <a:fillRect/>
          </a:stretch>
        </p:blipFill>
        <p:spPr>
          <a:xfrm>
            <a:off x="5861956" y="142733"/>
            <a:ext cx="4976291" cy="2255715"/>
          </a:xfrm>
          <a:prstGeom prst="rect">
            <a:avLst/>
          </a:prstGeom>
        </p:spPr>
      </p:pic>
      <p:pic>
        <p:nvPicPr>
          <p:cNvPr id="9" name="Picture 8">
            <a:extLst>
              <a:ext uri="{FF2B5EF4-FFF2-40B4-BE49-F238E27FC236}">
                <a16:creationId xmlns:a16="http://schemas.microsoft.com/office/drawing/2014/main" id="{963B76E7-1885-CF10-E700-63C7BDC9B5D0}"/>
              </a:ext>
            </a:extLst>
          </p:cNvPr>
          <p:cNvPicPr>
            <a:picLocks noChangeAspect="1"/>
          </p:cNvPicPr>
          <p:nvPr/>
        </p:nvPicPr>
        <p:blipFill>
          <a:blip r:embed="rId4"/>
          <a:stretch>
            <a:fillRect/>
          </a:stretch>
        </p:blipFill>
        <p:spPr>
          <a:xfrm rot="5400000">
            <a:off x="6761089" y="1236161"/>
            <a:ext cx="3778558" cy="6346073"/>
          </a:xfrm>
          <a:prstGeom prst="rect">
            <a:avLst/>
          </a:prstGeom>
        </p:spPr>
      </p:pic>
    </p:spTree>
    <p:extLst>
      <p:ext uri="{BB962C8B-B14F-4D97-AF65-F5344CB8AC3E}">
        <p14:creationId xmlns:p14="http://schemas.microsoft.com/office/powerpoint/2010/main" val="31392520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93ED6-984F-0A44-BC21-9071CB459EFD}"/>
              </a:ext>
            </a:extLst>
          </p:cNvPr>
          <p:cNvSpPr txBox="1"/>
          <p:nvPr/>
        </p:nvSpPr>
        <p:spPr>
          <a:xfrm>
            <a:off x="1071623" y="207931"/>
            <a:ext cx="9736237" cy="1200329"/>
          </a:xfrm>
          <a:prstGeom prst="rect">
            <a:avLst/>
          </a:prstGeom>
          <a:noFill/>
        </p:spPr>
        <p:txBody>
          <a:bodyPr wrap="square" rtlCol="0">
            <a:spAutoFit/>
          </a:bodyPr>
          <a:lstStyle/>
          <a:p>
            <a:r>
              <a:rPr lang="en-IN" sz="2400" b="1" dirty="0"/>
              <a:t>2. Nguyen et al., </a:t>
            </a:r>
          </a:p>
          <a:p>
            <a:r>
              <a:rPr lang="en-IN" sz="2400" b="1" dirty="0"/>
              <a:t>"Quantum Cloud Computing: A Review, Open Problems, and Future Directions“ </a:t>
            </a:r>
            <a:endParaRPr lang="en-IN" sz="2400" dirty="0"/>
          </a:p>
        </p:txBody>
      </p:sp>
      <p:sp>
        <p:nvSpPr>
          <p:cNvPr id="5" name="TextBox 4">
            <a:extLst>
              <a:ext uri="{FF2B5EF4-FFF2-40B4-BE49-F238E27FC236}">
                <a16:creationId xmlns:a16="http://schemas.microsoft.com/office/drawing/2014/main" id="{8A8BA829-9E1B-5927-6B49-9583A7F7B4C0}"/>
              </a:ext>
            </a:extLst>
          </p:cNvPr>
          <p:cNvSpPr txBox="1"/>
          <p:nvPr/>
        </p:nvSpPr>
        <p:spPr>
          <a:xfrm>
            <a:off x="1302150" y="1397675"/>
            <a:ext cx="9572264" cy="2031325"/>
          </a:xfrm>
          <a:prstGeom prst="rect">
            <a:avLst/>
          </a:prstGeom>
          <a:noFill/>
        </p:spPr>
        <p:txBody>
          <a:bodyPr wrap="square" rtlCol="0">
            <a:spAutoFit/>
          </a:bodyPr>
          <a:lstStyle/>
          <a:p>
            <a:r>
              <a:rPr lang="en-IN" b="1" dirty="0"/>
              <a:t>What has been done</a:t>
            </a:r>
          </a:p>
          <a:p>
            <a:pPr>
              <a:buFont typeface="Arial" panose="020B0604020202020204" pitchFamily="34" charset="0"/>
              <a:buChar char="•"/>
            </a:pPr>
            <a:r>
              <a:rPr lang="en-IN" dirty="0"/>
              <a:t>This review synthesizes recent advancements in </a:t>
            </a:r>
            <a:r>
              <a:rPr lang="en-IN" b="1" dirty="0"/>
              <a:t>quantum cloud computing (QCC)</a:t>
            </a:r>
            <a:r>
              <a:rPr lang="en-IN" dirty="0"/>
              <a:t>, offering a comprehensive overview of state-of-the-art developments.</a:t>
            </a:r>
          </a:p>
          <a:p>
            <a:pPr>
              <a:buFont typeface="Arial" panose="020B0604020202020204" pitchFamily="34" charset="0"/>
              <a:buChar char="•"/>
            </a:pPr>
            <a:r>
              <a:rPr lang="en-IN" dirty="0"/>
              <a:t>Key areas covered include resource management, quantum security, distributed computing techniques, and software frameworks.</a:t>
            </a:r>
          </a:p>
          <a:p>
            <a:pPr>
              <a:buFont typeface="Arial" panose="020B0604020202020204" pitchFamily="34" charset="0"/>
              <a:buChar char="•"/>
            </a:pPr>
            <a:r>
              <a:rPr lang="en-IN" dirty="0"/>
              <a:t>The paper identifies gaps in current research and outlines challenges related to implementing scalable and secure quantum services.</a:t>
            </a:r>
          </a:p>
        </p:txBody>
      </p:sp>
      <p:sp>
        <p:nvSpPr>
          <p:cNvPr id="6" name="TextBox 5">
            <a:extLst>
              <a:ext uri="{FF2B5EF4-FFF2-40B4-BE49-F238E27FC236}">
                <a16:creationId xmlns:a16="http://schemas.microsoft.com/office/drawing/2014/main" id="{A5AFABB2-BD5E-03D7-C528-36C6186EB716}"/>
              </a:ext>
            </a:extLst>
          </p:cNvPr>
          <p:cNvSpPr txBox="1"/>
          <p:nvPr/>
        </p:nvSpPr>
        <p:spPr>
          <a:xfrm>
            <a:off x="1384139" y="3429000"/>
            <a:ext cx="9423721" cy="1477328"/>
          </a:xfrm>
          <a:prstGeom prst="rect">
            <a:avLst/>
          </a:prstGeom>
          <a:noFill/>
        </p:spPr>
        <p:txBody>
          <a:bodyPr wrap="square" rtlCol="0">
            <a:spAutoFit/>
          </a:bodyPr>
          <a:lstStyle/>
          <a:p>
            <a:r>
              <a:rPr lang="en-IN" b="1" dirty="0"/>
              <a:t>Limitations:</a:t>
            </a:r>
            <a:endParaRPr lang="en-IN" dirty="0"/>
          </a:p>
          <a:p>
            <a:pPr>
              <a:buFont typeface="Arial" panose="020B0604020202020204" pitchFamily="34" charset="0"/>
              <a:buChar char="•"/>
            </a:pPr>
            <a:r>
              <a:rPr lang="en-IN" b="1" dirty="0"/>
              <a:t>Scalability:</a:t>
            </a:r>
            <a:r>
              <a:rPr lang="en-IN" dirty="0"/>
              <a:t> The limited availability of quantum hardware hinders the scalability of QCC systems, especially when dealing with large workloads.</a:t>
            </a:r>
          </a:p>
          <a:p>
            <a:pPr>
              <a:buFont typeface="Arial" panose="020B0604020202020204" pitchFamily="34" charset="0"/>
              <a:buChar char="•"/>
            </a:pPr>
            <a:r>
              <a:rPr lang="en-IN" b="1" dirty="0"/>
              <a:t>Security vulnerabilities:</a:t>
            </a:r>
            <a:r>
              <a:rPr lang="en-IN" dirty="0"/>
              <a:t> Existing security frameworks for QCC are not robust enough to counteract evolving threats.</a:t>
            </a:r>
          </a:p>
        </p:txBody>
      </p:sp>
      <p:sp>
        <p:nvSpPr>
          <p:cNvPr id="7" name="TextBox 6">
            <a:extLst>
              <a:ext uri="{FF2B5EF4-FFF2-40B4-BE49-F238E27FC236}">
                <a16:creationId xmlns:a16="http://schemas.microsoft.com/office/drawing/2014/main" id="{B1E71343-B554-EACF-8E46-61D82183F483}"/>
              </a:ext>
            </a:extLst>
          </p:cNvPr>
          <p:cNvSpPr txBox="1"/>
          <p:nvPr/>
        </p:nvSpPr>
        <p:spPr>
          <a:xfrm>
            <a:off x="1309870" y="4895743"/>
            <a:ext cx="9423721" cy="1754326"/>
          </a:xfrm>
          <a:prstGeom prst="rect">
            <a:avLst/>
          </a:prstGeom>
          <a:noFill/>
        </p:spPr>
        <p:txBody>
          <a:bodyPr wrap="square" rtlCol="0">
            <a:spAutoFit/>
          </a:bodyPr>
          <a:lstStyle/>
          <a:p>
            <a:pPr>
              <a:buFont typeface="Arial" panose="020B0604020202020204" pitchFamily="34" charset="0"/>
              <a:buChar char="•"/>
            </a:pPr>
            <a:r>
              <a:rPr lang="en-IN" b="1" dirty="0"/>
              <a:t>Future Directions:</a:t>
            </a:r>
            <a:endParaRPr lang="en-IN" dirty="0"/>
          </a:p>
          <a:p>
            <a:pPr marL="742950" lvl="1" indent="-285750">
              <a:buFont typeface="Arial" panose="020B0604020202020204" pitchFamily="34" charset="0"/>
              <a:buChar char="•"/>
            </a:pPr>
            <a:r>
              <a:rPr lang="en-IN" dirty="0"/>
              <a:t>Invest in </a:t>
            </a:r>
            <a:r>
              <a:rPr lang="en-IN" b="1" dirty="0"/>
              <a:t>fault-tolerant quantum computing</a:t>
            </a:r>
            <a:r>
              <a:rPr lang="en-IN" dirty="0"/>
              <a:t> to overcome limitations in current quantum hardware.</a:t>
            </a:r>
          </a:p>
          <a:p>
            <a:pPr marL="742950" lvl="1" indent="-285750">
              <a:buFont typeface="Arial" panose="020B0604020202020204" pitchFamily="34" charset="0"/>
              <a:buChar char="•"/>
            </a:pPr>
            <a:r>
              <a:rPr lang="en-IN" dirty="0"/>
              <a:t>Explore the development of </a:t>
            </a:r>
            <a:r>
              <a:rPr lang="en-IN" b="1" dirty="0"/>
              <a:t>distributed quantum cloud systems</a:t>
            </a:r>
            <a:r>
              <a:rPr lang="en-IN" dirty="0"/>
              <a:t> to enhance scalability and operational efficiency.</a:t>
            </a:r>
          </a:p>
          <a:p>
            <a:endParaRPr lang="en-US" dirty="0"/>
          </a:p>
        </p:txBody>
      </p:sp>
    </p:spTree>
    <p:extLst>
      <p:ext uri="{BB962C8B-B14F-4D97-AF65-F5344CB8AC3E}">
        <p14:creationId xmlns:p14="http://schemas.microsoft.com/office/powerpoint/2010/main" val="3165347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91991E6-90DC-7658-3345-8636846D9AA4}"/>
              </a:ext>
            </a:extLst>
          </p:cNvPr>
          <p:cNvPicPr>
            <a:picLocks noChangeAspect="1"/>
          </p:cNvPicPr>
          <p:nvPr/>
        </p:nvPicPr>
        <p:blipFill>
          <a:blip r:embed="rId2"/>
          <a:stretch>
            <a:fillRect/>
          </a:stretch>
        </p:blipFill>
        <p:spPr>
          <a:xfrm>
            <a:off x="1073888" y="276447"/>
            <a:ext cx="10122195" cy="5793112"/>
          </a:xfrm>
          <a:prstGeom prst="rect">
            <a:avLst/>
          </a:prstGeom>
        </p:spPr>
      </p:pic>
    </p:spTree>
    <p:extLst>
      <p:ext uri="{BB962C8B-B14F-4D97-AF65-F5344CB8AC3E}">
        <p14:creationId xmlns:p14="http://schemas.microsoft.com/office/powerpoint/2010/main" val="16657823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93ED6-984F-0A44-BC21-9071CB459EFD}"/>
              </a:ext>
            </a:extLst>
          </p:cNvPr>
          <p:cNvSpPr txBox="1"/>
          <p:nvPr/>
        </p:nvSpPr>
        <p:spPr>
          <a:xfrm>
            <a:off x="1060833" y="434993"/>
            <a:ext cx="8553691" cy="461665"/>
          </a:xfrm>
          <a:prstGeom prst="rect">
            <a:avLst/>
          </a:prstGeom>
          <a:noFill/>
        </p:spPr>
        <p:txBody>
          <a:bodyPr wrap="square" rtlCol="0">
            <a:spAutoFit/>
          </a:bodyPr>
          <a:lstStyle/>
          <a:p>
            <a:r>
              <a:rPr lang="en-IN" sz="2400" b="1" dirty="0"/>
              <a:t>3. Mathew et al., "</a:t>
            </a:r>
            <a:r>
              <a:rPr lang="it-IT" sz="2400" b="1" dirty="0"/>
              <a:t>Quantum AI in Cloud Environments </a:t>
            </a:r>
            <a:r>
              <a:rPr lang="en-IN" sz="2400" b="1" dirty="0"/>
              <a:t>“</a:t>
            </a:r>
          </a:p>
        </p:txBody>
      </p:sp>
      <p:sp>
        <p:nvSpPr>
          <p:cNvPr id="5" name="TextBox 4">
            <a:extLst>
              <a:ext uri="{FF2B5EF4-FFF2-40B4-BE49-F238E27FC236}">
                <a16:creationId xmlns:a16="http://schemas.microsoft.com/office/drawing/2014/main" id="{8A8BA829-9E1B-5927-6B49-9583A7F7B4C0}"/>
              </a:ext>
            </a:extLst>
          </p:cNvPr>
          <p:cNvSpPr txBox="1"/>
          <p:nvPr/>
        </p:nvSpPr>
        <p:spPr>
          <a:xfrm>
            <a:off x="1309866" y="896658"/>
            <a:ext cx="9572264" cy="1477328"/>
          </a:xfrm>
          <a:prstGeom prst="rect">
            <a:avLst/>
          </a:prstGeom>
          <a:noFill/>
        </p:spPr>
        <p:txBody>
          <a:bodyPr wrap="square" rtlCol="0">
            <a:spAutoFit/>
          </a:bodyPr>
          <a:lstStyle/>
          <a:p>
            <a:r>
              <a:rPr lang="en-IN" b="1" dirty="0"/>
              <a:t>What has been done</a:t>
            </a:r>
          </a:p>
          <a:p>
            <a:pPr>
              <a:buFont typeface="Arial" panose="020B0604020202020204" pitchFamily="34" charset="0"/>
              <a:buChar char="•"/>
            </a:pPr>
            <a:r>
              <a:rPr lang="en-IN" dirty="0"/>
              <a:t>Explores the integration of Quantum AI in cloud computing.</a:t>
            </a:r>
          </a:p>
          <a:p>
            <a:pPr>
              <a:buFont typeface="Arial" panose="020B0604020202020204" pitchFamily="34" charset="0"/>
              <a:buChar char="•"/>
            </a:pPr>
            <a:r>
              <a:rPr lang="en-IN" dirty="0"/>
              <a:t>Key research areas include serverless quantum architecture, and quantum algorithms for AI.</a:t>
            </a:r>
          </a:p>
          <a:p>
            <a:pPr>
              <a:buFont typeface="Arial" panose="020B0604020202020204" pitchFamily="34" charset="0"/>
              <a:buChar char="•"/>
            </a:pPr>
            <a:r>
              <a:rPr lang="en-IN" dirty="0"/>
              <a:t>Demonstrates applications in finance, healthcare, and supply chain management, highlighting computational speed and efficiency improvements.</a:t>
            </a:r>
          </a:p>
        </p:txBody>
      </p:sp>
      <p:sp>
        <p:nvSpPr>
          <p:cNvPr id="6" name="TextBox 5">
            <a:extLst>
              <a:ext uri="{FF2B5EF4-FFF2-40B4-BE49-F238E27FC236}">
                <a16:creationId xmlns:a16="http://schemas.microsoft.com/office/drawing/2014/main" id="{A5AFABB2-BD5E-03D7-C528-36C6186EB716}"/>
              </a:ext>
            </a:extLst>
          </p:cNvPr>
          <p:cNvSpPr txBox="1"/>
          <p:nvPr/>
        </p:nvSpPr>
        <p:spPr>
          <a:xfrm>
            <a:off x="1309866" y="3005376"/>
            <a:ext cx="9423721" cy="1200329"/>
          </a:xfrm>
          <a:prstGeom prst="rect">
            <a:avLst/>
          </a:prstGeom>
          <a:noFill/>
        </p:spPr>
        <p:txBody>
          <a:bodyPr wrap="square" rtlCol="0">
            <a:spAutoFit/>
          </a:bodyPr>
          <a:lstStyle/>
          <a:p>
            <a:r>
              <a:rPr lang="en-IN" b="1" dirty="0"/>
              <a:t>Limitations:</a:t>
            </a:r>
          </a:p>
          <a:p>
            <a:pPr marL="285750" indent="-285750">
              <a:buFont typeface="Arial" panose="020B0604020202020204" pitchFamily="34" charset="0"/>
              <a:buChar char="•"/>
            </a:pPr>
            <a:r>
              <a:rPr lang="en-US" dirty="0"/>
              <a:t>Limited availability of skilled professionals in quantum computing.</a:t>
            </a:r>
          </a:p>
          <a:p>
            <a:pPr marL="285750" indent="-285750">
              <a:buFont typeface="Arial" panose="020B0604020202020204" pitchFamily="34" charset="0"/>
              <a:buChar char="•"/>
            </a:pPr>
            <a:r>
              <a:rPr lang="en-US" dirty="0"/>
              <a:t>High costs associated with quantum hardware and infrastructure.</a:t>
            </a:r>
          </a:p>
          <a:p>
            <a:pPr marL="285750" indent="-285750">
              <a:buFont typeface="Arial" panose="020B0604020202020204" pitchFamily="34" charset="0"/>
              <a:buChar char="•"/>
            </a:pPr>
            <a:r>
              <a:rPr lang="en-US" dirty="0"/>
              <a:t>Knowledge gaps in interdisciplinary applications.</a:t>
            </a:r>
            <a:endParaRPr lang="en-IN" dirty="0"/>
          </a:p>
        </p:txBody>
      </p:sp>
      <p:sp>
        <p:nvSpPr>
          <p:cNvPr id="7" name="TextBox 6">
            <a:extLst>
              <a:ext uri="{FF2B5EF4-FFF2-40B4-BE49-F238E27FC236}">
                <a16:creationId xmlns:a16="http://schemas.microsoft.com/office/drawing/2014/main" id="{B1E71343-B554-EACF-8E46-61D82183F483}"/>
              </a:ext>
            </a:extLst>
          </p:cNvPr>
          <p:cNvSpPr txBox="1"/>
          <p:nvPr/>
        </p:nvSpPr>
        <p:spPr>
          <a:xfrm>
            <a:off x="1309866" y="4560097"/>
            <a:ext cx="9423721" cy="1200329"/>
          </a:xfrm>
          <a:prstGeom prst="rect">
            <a:avLst/>
          </a:prstGeom>
          <a:noFill/>
        </p:spPr>
        <p:txBody>
          <a:bodyPr wrap="square" rtlCol="0">
            <a:spAutoFit/>
          </a:bodyPr>
          <a:lstStyle/>
          <a:p>
            <a:pPr>
              <a:buFont typeface="Arial" panose="020B0604020202020204" pitchFamily="34" charset="0"/>
              <a:buChar char="•"/>
            </a:pPr>
            <a:r>
              <a:rPr lang="en-IN" b="1" dirty="0"/>
              <a:t>Future Directions:</a:t>
            </a:r>
            <a:endParaRPr lang="en-IN" dirty="0"/>
          </a:p>
          <a:p>
            <a:pPr marL="742950" lvl="1" indent="-285750">
              <a:buFont typeface="Arial" panose="020B0604020202020204" pitchFamily="34" charset="0"/>
              <a:buChar char="•"/>
            </a:pPr>
            <a:r>
              <a:rPr lang="en-US" dirty="0"/>
              <a:t>Addressing talent shortages through education and training.</a:t>
            </a:r>
          </a:p>
          <a:p>
            <a:pPr marL="742950" lvl="1" indent="-285750">
              <a:buFont typeface="Arial" panose="020B0604020202020204" pitchFamily="34" charset="0"/>
              <a:buChar char="•"/>
            </a:pPr>
            <a:r>
              <a:rPr lang="en-US" dirty="0"/>
              <a:t>Expanding quantum AI applications across other industries.</a:t>
            </a:r>
          </a:p>
          <a:p>
            <a:pPr marL="742950" lvl="1" indent="-285750">
              <a:buFont typeface="Arial" panose="020B0604020202020204" pitchFamily="34" charset="0"/>
              <a:buChar char="•"/>
            </a:pPr>
            <a:r>
              <a:rPr lang="en-US" dirty="0"/>
              <a:t>Enhancing cost-effectiveness and accessibility of quantum technologies.</a:t>
            </a:r>
            <a:endParaRPr lang="en-IN" dirty="0"/>
          </a:p>
        </p:txBody>
      </p:sp>
    </p:spTree>
    <p:extLst>
      <p:ext uri="{BB962C8B-B14F-4D97-AF65-F5344CB8AC3E}">
        <p14:creationId xmlns:p14="http://schemas.microsoft.com/office/powerpoint/2010/main" val="34973992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934B8BB-DC60-91D9-BB97-CD0ED7A48A66}"/>
              </a:ext>
            </a:extLst>
          </p:cNvPr>
          <p:cNvSpPr>
            <a:spLocks noGrp="1"/>
          </p:cNvSpPr>
          <p:nvPr>
            <p:ph type="subTitle" idx="1"/>
          </p:nvPr>
        </p:nvSpPr>
        <p:spPr>
          <a:xfrm>
            <a:off x="838200" y="1839433"/>
            <a:ext cx="10376338" cy="4200529"/>
          </a:xfrm>
        </p:spPr>
        <p:txBody>
          <a:bodyPr lIns="91440" tIns="45720" rIns="91440" bIns="45720" anchor="t"/>
          <a:lstStyle/>
          <a:p>
            <a:pPr marL="342900" indent="-342900">
              <a:buFont typeface="Arial" panose="020B0604020202020204" pitchFamily="34" charset="0"/>
              <a:buChar char="•"/>
            </a:pPr>
            <a:r>
              <a:rPr lang="en-US" sz="2800" dirty="0">
                <a:latin typeface="Gill Sans MT" panose="020B0502020104020203" pitchFamily="34" charset="0"/>
              </a:rPr>
              <a:t>Introduction</a:t>
            </a:r>
          </a:p>
          <a:p>
            <a:pPr marL="342900" indent="-342900">
              <a:buFont typeface="Arial" panose="020B0604020202020204" pitchFamily="34" charset="0"/>
              <a:buChar char="•"/>
            </a:pPr>
            <a:r>
              <a:rPr lang="en-US" sz="2800" dirty="0">
                <a:latin typeface="Gill Sans MT" panose="020B0502020104020203" pitchFamily="34" charset="0"/>
              </a:rPr>
              <a:t>Goal of the study</a:t>
            </a:r>
          </a:p>
          <a:p>
            <a:pPr marL="342900" indent="-342900">
              <a:buFont typeface="Arial" panose="020B0604020202020204" pitchFamily="34" charset="0"/>
              <a:buChar char="•"/>
            </a:pPr>
            <a:r>
              <a:rPr lang="en-US" sz="2800" dirty="0">
                <a:latin typeface="Gill Sans MT" panose="020B0502020104020203" pitchFamily="34" charset="0"/>
              </a:rPr>
              <a:t>Research Methodology</a:t>
            </a:r>
          </a:p>
          <a:p>
            <a:pPr marL="342900" indent="-342900">
              <a:buFont typeface="Arial" panose="020B0604020202020204" pitchFamily="34" charset="0"/>
              <a:buChar char="•"/>
            </a:pPr>
            <a:r>
              <a:rPr lang="en-US" sz="2800" dirty="0">
                <a:latin typeface="Gill Sans MT" panose="020B0502020104020203" pitchFamily="34" charset="0"/>
              </a:rPr>
              <a:t>Research Methodology Outcomes</a:t>
            </a:r>
          </a:p>
          <a:p>
            <a:pPr marL="342900" indent="-342900">
              <a:buFont typeface="Arial" panose="020B0604020202020204" pitchFamily="34" charset="0"/>
              <a:buChar char="•"/>
            </a:pPr>
            <a:r>
              <a:rPr lang="en-US" sz="2800" dirty="0">
                <a:latin typeface="Gill Sans MT" panose="020B0502020104020203" pitchFamily="34" charset="0"/>
              </a:rPr>
              <a:t>Taxonomy and State of the Art</a:t>
            </a:r>
          </a:p>
          <a:p>
            <a:pPr marL="342900" indent="-342900">
              <a:buFont typeface="Arial" panose="020B0604020202020204" pitchFamily="34" charset="0"/>
              <a:buChar char="•"/>
            </a:pPr>
            <a:r>
              <a:rPr lang="en-US" sz="2800" dirty="0">
                <a:latin typeface="Gill Sans MT" panose="020B0502020104020203" pitchFamily="34" charset="0"/>
              </a:rPr>
              <a:t>Conclusion and Future Research Directions</a:t>
            </a:r>
          </a:p>
          <a:p>
            <a:pPr marL="342900" indent="-342900">
              <a:buFont typeface="Arial" panose="020B0604020202020204" pitchFamily="34" charset="0"/>
              <a:buChar char="•"/>
            </a:pPr>
            <a:r>
              <a:rPr lang="en-US" sz="2800" dirty="0">
                <a:latin typeface="Gill Sans MT" panose="020B0502020104020203" pitchFamily="34" charset="0"/>
              </a:rPr>
              <a:t>References</a:t>
            </a:r>
          </a:p>
          <a:p>
            <a:pPr marL="342900" indent="-342900">
              <a:buFont typeface="Arial" panose="020B0604020202020204" pitchFamily="34" charset="0"/>
              <a:buChar char="•"/>
            </a:pPr>
            <a:endParaRPr lang="en-US" sz="2800" dirty="0">
              <a:latin typeface="Gill Sans MT" panose="020B0502020104020203" pitchFamily="34" charset="0"/>
            </a:endParaRPr>
          </a:p>
          <a:p>
            <a:pPr marL="342900" indent="-342900">
              <a:buFont typeface="Arial" panose="020B0604020202020204" pitchFamily="34" charset="0"/>
              <a:buChar char="•"/>
            </a:pPr>
            <a:endParaRPr lang="en-US" sz="2800" dirty="0">
              <a:latin typeface="Gill Sans MT" panose="020B0502020104020203" pitchFamily="34" charset="0"/>
            </a:endParaRPr>
          </a:p>
          <a:p>
            <a:pPr marL="342900" indent="-342900">
              <a:buFont typeface="Arial" panose="020B0604020202020204" pitchFamily="34" charset="0"/>
              <a:buChar char="•"/>
            </a:pPr>
            <a:endParaRPr lang="en-US" sz="2800" dirty="0">
              <a:latin typeface="Gill Sans MT" panose="020B0502020104020203" pitchFamily="34" charset="0"/>
            </a:endParaRPr>
          </a:p>
          <a:p>
            <a:pPr marL="342900" indent="-342900">
              <a:buFont typeface="Arial" panose="020B0604020202020204" pitchFamily="34" charset="0"/>
              <a:buChar char="•"/>
            </a:pPr>
            <a:endParaRPr lang="en-US" sz="2800" dirty="0">
              <a:latin typeface="Gill Sans MT" panose="020B0502020104020203" pitchFamily="34" charset="0"/>
            </a:endParaRPr>
          </a:p>
        </p:txBody>
      </p:sp>
      <p:sp>
        <p:nvSpPr>
          <p:cNvPr id="4" name="Text Placeholder 3">
            <a:extLst>
              <a:ext uri="{FF2B5EF4-FFF2-40B4-BE49-F238E27FC236}">
                <a16:creationId xmlns:a16="http://schemas.microsoft.com/office/drawing/2014/main" id="{2A2394EE-5BBD-124F-85BB-E7D08F3F4C29}"/>
              </a:ext>
            </a:extLst>
          </p:cNvPr>
          <p:cNvSpPr>
            <a:spLocks noGrp="1"/>
          </p:cNvSpPr>
          <p:nvPr>
            <p:ph type="body" sz="quarter" idx="12"/>
          </p:nvPr>
        </p:nvSpPr>
        <p:spPr/>
        <p:txBody>
          <a:bodyPr/>
          <a:lstStyle/>
          <a:p>
            <a:r>
              <a:rPr lang="en-US" dirty="0">
                <a:latin typeface="Gill Sans MT" panose="020B0502020104020203" pitchFamily="34" charset="77"/>
              </a:rPr>
              <a:t>Agenda</a:t>
            </a:r>
          </a:p>
        </p:txBody>
      </p:sp>
    </p:spTree>
    <p:extLst>
      <p:ext uri="{BB962C8B-B14F-4D97-AF65-F5344CB8AC3E}">
        <p14:creationId xmlns:p14="http://schemas.microsoft.com/office/powerpoint/2010/main" val="4943984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0122BD8-AD58-265B-1F09-286FF96E6A99}"/>
              </a:ext>
            </a:extLst>
          </p:cNvPr>
          <p:cNvPicPr>
            <a:picLocks noChangeAspect="1"/>
          </p:cNvPicPr>
          <p:nvPr/>
        </p:nvPicPr>
        <p:blipFill>
          <a:blip r:embed="rId2"/>
          <a:stretch>
            <a:fillRect/>
          </a:stretch>
        </p:blipFill>
        <p:spPr>
          <a:xfrm>
            <a:off x="0" y="225908"/>
            <a:ext cx="6177516" cy="4561168"/>
          </a:xfrm>
          <a:prstGeom prst="rect">
            <a:avLst/>
          </a:prstGeom>
        </p:spPr>
      </p:pic>
      <p:pic>
        <p:nvPicPr>
          <p:cNvPr id="7" name="Picture 6">
            <a:extLst>
              <a:ext uri="{FF2B5EF4-FFF2-40B4-BE49-F238E27FC236}">
                <a16:creationId xmlns:a16="http://schemas.microsoft.com/office/drawing/2014/main" id="{CBDDC7C1-C97D-E5B7-68EF-17DA6B27D880}"/>
              </a:ext>
            </a:extLst>
          </p:cNvPr>
          <p:cNvPicPr>
            <a:picLocks noChangeAspect="1"/>
          </p:cNvPicPr>
          <p:nvPr/>
        </p:nvPicPr>
        <p:blipFill>
          <a:blip r:embed="rId3"/>
          <a:stretch>
            <a:fillRect/>
          </a:stretch>
        </p:blipFill>
        <p:spPr>
          <a:xfrm>
            <a:off x="5845331" y="601327"/>
            <a:ext cx="6264183" cy="3810330"/>
          </a:xfrm>
          <a:prstGeom prst="rect">
            <a:avLst/>
          </a:prstGeom>
        </p:spPr>
      </p:pic>
    </p:spTree>
    <p:extLst>
      <p:ext uri="{BB962C8B-B14F-4D97-AF65-F5344CB8AC3E}">
        <p14:creationId xmlns:p14="http://schemas.microsoft.com/office/powerpoint/2010/main" val="17709301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93ED6-984F-0A44-BC21-9071CB459EFD}"/>
              </a:ext>
            </a:extLst>
          </p:cNvPr>
          <p:cNvSpPr txBox="1"/>
          <p:nvPr/>
        </p:nvSpPr>
        <p:spPr>
          <a:xfrm>
            <a:off x="558801" y="357600"/>
            <a:ext cx="11353800" cy="461665"/>
          </a:xfrm>
          <a:prstGeom prst="rect">
            <a:avLst/>
          </a:prstGeom>
          <a:noFill/>
        </p:spPr>
        <p:txBody>
          <a:bodyPr wrap="square" rtlCol="0">
            <a:spAutoFit/>
          </a:bodyPr>
          <a:lstStyle/>
          <a:p>
            <a:r>
              <a:rPr lang="en-IN" sz="2400" b="1" dirty="0"/>
              <a:t>4. Rahaman</a:t>
            </a:r>
            <a:r>
              <a:rPr lang="en-IN" sz="2400" dirty="0"/>
              <a:t> </a:t>
            </a:r>
            <a:r>
              <a:rPr lang="en-IN" sz="2400" b="1" dirty="0"/>
              <a:t>et al.,"</a:t>
            </a:r>
            <a:r>
              <a:rPr lang="en-US" sz="2400" b="1" dirty="0"/>
              <a:t>Progress and Problems of Quantum Computing as a Service (</a:t>
            </a:r>
            <a:r>
              <a:rPr lang="en-US" sz="2400" b="1" dirty="0" err="1"/>
              <a:t>QCaaS</a:t>
            </a:r>
            <a:r>
              <a:rPr lang="en-US" sz="2400" b="1" dirty="0"/>
              <a:t>)</a:t>
            </a:r>
            <a:r>
              <a:rPr lang="en-IN" sz="2400" b="1" dirty="0"/>
              <a:t>“, </a:t>
            </a:r>
          </a:p>
        </p:txBody>
      </p:sp>
      <p:sp>
        <p:nvSpPr>
          <p:cNvPr id="6" name="TextBox 5">
            <a:extLst>
              <a:ext uri="{FF2B5EF4-FFF2-40B4-BE49-F238E27FC236}">
                <a16:creationId xmlns:a16="http://schemas.microsoft.com/office/drawing/2014/main" id="{A5AFABB2-BD5E-03D7-C528-36C6186EB716}"/>
              </a:ext>
            </a:extLst>
          </p:cNvPr>
          <p:cNvSpPr txBox="1"/>
          <p:nvPr/>
        </p:nvSpPr>
        <p:spPr>
          <a:xfrm>
            <a:off x="1235594" y="2606165"/>
            <a:ext cx="9423721" cy="923330"/>
          </a:xfrm>
          <a:prstGeom prst="rect">
            <a:avLst/>
          </a:prstGeom>
          <a:noFill/>
        </p:spPr>
        <p:txBody>
          <a:bodyPr wrap="square" rtlCol="0">
            <a:spAutoFit/>
          </a:bodyPr>
          <a:lstStyle/>
          <a:p>
            <a:r>
              <a:rPr lang="en-IN" b="1" dirty="0"/>
              <a:t>Limitations:</a:t>
            </a:r>
            <a:endParaRPr lang="en-IN" dirty="0"/>
          </a:p>
          <a:p>
            <a:pPr>
              <a:buFont typeface="Arial" panose="020B0604020202020204" pitchFamily="34" charset="0"/>
              <a:buChar char="•"/>
            </a:pPr>
            <a:r>
              <a:rPr lang="en-US" dirty="0"/>
              <a:t>Integration of classical and quantum systems is highly complex.</a:t>
            </a:r>
          </a:p>
          <a:p>
            <a:pPr>
              <a:buFont typeface="Arial" panose="020B0604020202020204" pitchFamily="34" charset="0"/>
              <a:buChar char="•"/>
            </a:pPr>
            <a:r>
              <a:rPr lang="en-US" dirty="0"/>
              <a:t>Quantum technologies are still experimental and lack robustness for widespread adoption</a:t>
            </a:r>
            <a:r>
              <a:rPr lang="en-US" b="1" dirty="0"/>
              <a:t>.</a:t>
            </a:r>
            <a:endParaRPr lang="en-IN" dirty="0"/>
          </a:p>
        </p:txBody>
      </p:sp>
      <p:sp>
        <p:nvSpPr>
          <p:cNvPr id="7" name="TextBox 6">
            <a:extLst>
              <a:ext uri="{FF2B5EF4-FFF2-40B4-BE49-F238E27FC236}">
                <a16:creationId xmlns:a16="http://schemas.microsoft.com/office/drawing/2014/main" id="{B1E71343-B554-EACF-8E46-61D82183F483}"/>
              </a:ext>
            </a:extLst>
          </p:cNvPr>
          <p:cNvSpPr txBox="1"/>
          <p:nvPr/>
        </p:nvSpPr>
        <p:spPr>
          <a:xfrm>
            <a:off x="1309865" y="3690404"/>
            <a:ext cx="9423721" cy="923330"/>
          </a:xfrm>
          <a:prstGeom prst="rect">
            <a:avLst/>
          </a:prstGeom>
          <a:noFill/>
        </p:spPr>
        <p:txBody>
          <a:bodyPr wrap="square" rtlCol="0">
            <a:spAutoFit/>
          </a:bodyPr>
          <a:lstStyle/>
          <a:p>
            <a:pPr>
              <a:buFont typeface="Arial" panose="020B0604020202020204" pitchFamily="34" charset="0"/>
              <a:buChar char="•"/>
            </a:pPr>
            <a:r>
              <a:rPr lang="en-IN" b="1" dirty="0"/>
              <a:t>Future Directions:</a:t>
            </a:r>
            <a:endParaRPr lang="en-IN" dirty="0"/>
          </a:p>
          <a:p>
            <a:pPr marL="742950" lvl="1" indent="-285750">
              <a:buFont typeface="Arial" panose="020B0604020202020204" pitchFamily="34" charset="0"/>
              <a:buChar char="•"/>
            </a:pPr>
            <a:r>
              <a:rPr lang="en-US" dirty="0"/>
              <a:t>Integration of classical and quantum systems is highly complex.</a:t>
            </a:r>
          </a:p>
          <a:p>
            <a:pPr marL="742950" lvl="1" indent="-285750">
              <a:buFont typeface="Arial" panose="020B0604020202020204" pitchFamily="34" charset="0"/>
              <a:buChar char="•"/>
            </a:pPr>
            <a:r>
              <a:rPr lang="en-US" dirty="0"/>
              <a:t>Quantum technologies are still experimental and lack robustness for widespread adoption.</a:t>
            </a:r>
            <a:endParaRPr lang="en-IN" dirty="0"/>
          </a:p>
        </p:txBody>
      </p:sp>
      <p:sp>
        <p:nvSpPr>
          <p:cNvPr id="10" name="TextBox 9">
            <a:extLst>
              <a:ext uri="{FF2B5EF4-FFF2-40B4-BE49-F238E27FC236}">
                <a16:creationId xmlns:a16="http://schemas.microsoft.com/office/drawing/2014/main" id="{8A8BA829-9E1B-5927-6B49-9583A7F7B4C0}"/>
              </a:ext>
            </a:extLst>
          </p:cNvPr>
          <p:cNvSpPr txBox="1"/>
          <p:nvPr/>
        </p:nvSpPr>
        <p:spPr>
          <a:xfrm>
            <a:off x="1235594" y="974051"/>
            <a:ext cx="9572264" cy="1477328"/>
          </a:xfrm>
          <a:prstGeom prst="rect">
            <a:avLst/>
          </a:prstGeom>
          <a:noFill/>
        </p:spPr>
        <p:txBody>
          <a:bodyPr wrap="square" rtlCol="0">
            <a:spAutoFit/>
          </a:bodyPr>
          <a:lstStyle/>
          <a:p>
            <a:r>
              <a:rPr lang="en-IN" b="1" dirty="0"/>
              <a:t>What has been done</a:t>
            </a:r>
          </a:p>
          <a:p>
            <a:pPr>
              <a:buFont typeface="Arial" panose="020B0604020202020204" pitchFamily="34" charset="0"/>
              <a:buChar char="•"/>
            </a:pPr>
            <a:r>
              <a:rPr lang="en-US" dirty="0"/>
              <a:t>Reviews the potential of quantum computing to resolve weaknesses in cloud systems, such as security, processing inefficiencies, and data backup. </a:t>
            </a:r>
          </a:p>
          <a:p>
            <a:pPr>
              <a:buFont typeface="Arial" panose="020B0604020202020204" pitchFamily="34" charset="0"/>
              <a:buChar char="•"/>
            </a:pPr>
            <a:r>
              <a:rPr lang="en-US" dirty="0"/>
              <a:t>Discusses quantum cryptography to secure data transmission and blind quantum computing to protect against malicious providers.</a:t>
            </a:r>
            <a:endParaRPr lang="en-IN" dirty="0"/>
          </a:p>
        </p:txBody>
      </p:sp>
    </p:spTree>
    <p:extLst>
      <p:ext uri="{BB962C8B-B14F-4D97-AF65-F5344CB8AC3E}">
        <p14:creationId xmlns:p14="http://schemas.microsoft.com/office/powerpoint/2010/main" val="14584202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F93ED6-984F-0A44-BC21-9071CB459EFD}"/>
              </a:ext>
            </a:extLst>
          </p:cNvPr>
          <p:cNvSpPr txBox="1"/>
          <p:nvPr/>
        </p:nvSpPr>
        <p:spPr>
          <a:xfrm>
            <a:off x="725376" y="288445"/>
            <a:ext cx="9952276" cy="461665"/>
          </a:xfrm>
          <a:prstGeom prst="rect">
            <a:avLst/>
          </a:prstGeom>
          <a:noFill/>
        </p:spPr>
        <p:txBody>
          <a:bodyPr wrap="none" rtlCol="0">
            <a:spAutoFit/>
          </a:bodyPr>
          <a:lstStyle/>
          <a:p>
            <a:r>
              <a:rPr lang="en-IN" sz="2400" b="1" dirty="0"/>
              <a:t>5. </a:t>
            </a:r>
            <a:r>
              <a:rPr lang="en-IN" sz="2400" b="1" dirty="0" err="1"/>
              <a:t>Rajawat</a:t>
            </a:r>
            <a:r>
              <a:rPr lang="en-IN" sz="2400" b="1" dirty="0"/>
              <a:t> et al. ,"</a:t>
            </a:r>
            <a:r>
              <a:rPr lang="en-US" sz="2400" b="1" dirty="0"/>
              <a:t>Integration of Quantum Algorithms in Cloud Architectures</a:t>
            </a:r>
            <a:r>
              <a:rPr lang="en-IN" sz="2400" b="1" dirty="0"/>
              <a:t>“</a:t>
            </a:r>
          </a:p>
        </p:txBody>
      </p:sp>
      <p:sp>
        <p:nvSpPr>
          <p:cNvPr id="5" name="TextBox 4">
            <a:extLst>
              <a:ext uri="{FF2B5EF4-FFF2-40B4-BE49-F238E27FC236}">
                <a16:creationId xmlns:a16="http://schemas.microsoft.com/office/drawing/2014/main" id="{8A8BA829-9E1B-5927-6B49-9583A7F7B4C0}"/>
              </a:ext>
            </a:extLst>
          </p:cNvPr>
          <p:cNvSpPr txBox="1"/>
          <p:nvPr/>
        </p:nvSpPr>
        <p:spPr>
          <a:xfrm>
            <a:off x="1309868" y="937434"/>
            <a:ext cx="9572264" cy="1754326"/>
          </a:xfrm>
          <a:prstGeom prst="rect">
            <a:avLst/>
          </a:prstGeom>
          <a:noFill/>
        </p:spPr>
        <p:txBody>
          <a:bodyPr wrap="square" rtlCol="0">
            <a:spAutoFit/>
          </a:bodyPr>
          <a:lstStyle/>
          <a:p>
            <a:r>
              <a:rPr lang="en-IN" b="1" dirty="0"/>
              <a:t>What has been done</a:t>
            </a:r>
          </a:p>
          <a:p>
            <a:pPr>
              <a:buFont typeface="Arial" panose="020B0604020202020204" pitchFamily="34" charset="0"/>
              <a:buChar char="•"/>
            </a:pPr>
            <a:r>
              <a:rPr lang="en-IN" dirty="0"/>
              <a:t>Investigates the application of Quantum Monte Carlo (QMC) and Quantum Machine Learning (QML) to address performance and scalability issues in cloud systems.</a:t>
            </a:r>
          </a:p>
          <a:p>
            <a:pPr>
              <a:buFont typeface="Arial" panose="020B0604020202020204" pitchFamily="34" charset="0"/>
              <a:buChar char="•"/>
            </a:pPr>
            <a:r>
              <a:rPr lang="en-IN" dirty="0"/>
              <a:t>Demonstrates significant reductions in processing time and improved predictive accuracy using quantum algorithms.</a:t>
            </a:r>
          </a:p>
          <a:p>
            <a:pPr>
              <a:buFont typeface="Arial" panose="020B0604020202020204" pitchFamily="34" charset="0"/>
              <a:buChar char="•"/>
            </a:pPr>
            <a:r>
              <a:rPr lang="en-IN" dirty="0"/>
              <a:t>Proposes a framework for quantum cloud computing to enable more scalable and resilient systems.</a:t>
            </a:r>
          </a:p>
        </p:txBody>
      </p:sp>
      <p:sp>
        <p:nvSpPr>
          <p:cNvPr id="6" name="TextBox 5">
            <a:extLst>
              <a:ext uri="{FF2B5EF4-FFF2-40B4-BE49-F238E27FC236}">
                <a16:creationId xmlns:a16="http://schemas.microsoft.com/office/drawing/2014/main" id="{A5AFABB2-BD5E-03D7-C528-36C6186EB716}"/>
              </a:ext>
            </a:extLst>
          </p:cNvPr>
          <p:cNvSpPr txBox="1"/>
          <p:nvPr/>
        </p:nvSpPr>
        <p:spPr>
          <a:xfrm>
            <a:off x="1309866" y="2691760"/>
            <a:ext cx="9423721" cy="923330"/>
          </a:xfrm>
          <a:prstGeom prst="rect">
            <a:avLst/>
          </a:prstGeom>
          <a:noFill/>
        </p:spPr>
        <p:txBody>
          <a:bodyPr wrap="square" rtlCol="0">
            <a:spAutoFit/>
          </a:bodyPr>
          <a:lstStyle/>
          <a:p>
            <a:r>
              <a:rPr lang="en-IN" b="1" dirty="0"/>
              <a:t>Limitations:</a:t>
            </a:r>
            <a:endParaRPr lang="en-IN" dirty="0"/>
          </a:p>
          <a:p>
            <a:pPr>
              <a:buFont typeface="Arial" panose="020B0604020202020204" pitchFamily="34" charset="0"/>
              <a:buChar char="•"/>
            </a:pPr>
            <a:r>
              <a:rPr lang="en-US" dirty="0"/>
              <a:t>Limited testing in real-world scenarios; results are mostly theoretical or based on initial trials.</a:t>
            </a:r>
          </a:p>
          <a:p>
            <a:pPr>
              <a:buFont typeface="Arial" panose="020B0604020202020204" pitchFamily="34" charset="0"/>
              <a:buChar char="•"/>
            </a:pPr>
            <a:r>
              <a:rPr lang="en-US" dirty="0"/>
              <a:t>Lack of infrastructure to fully support quantum cloud computing on a large scale.</a:t>
            </a:r>
            <a:endParaRPr lang="en-IN" dirty="0"/>
          </a:p>
        </p:txBody>
      </p:sp>
      <p:sp>
        <p:nvSpPr>
          <p:cNvPr id="7" name="TextBox 6">
            <a:extLst>
              <a:ext uri="{FF2B5EF4-FFF2-40B4-BE49-F238E27FC236}">
                <a16:creationId xmlns:a16="http://schemas.microsoft.com/office/drawing/2014/main" id="{B1E71343-B554-EACF-8E46-61D82183F483}"/>
              </a:ext>
            </a:extLst>
          </p:cNvPr>
          <p:cNvSpPr txBox="1"/>
          <p:nvPr/>
        </p:nvSpPr>
        <p:spPr>
          <a:xfrm>
            <a:off x="1309866" y="3756247"/>
            <a:ext cx="10322691" cy="923330"/>
          </a:xfrm>
          <a:prstGeom prst="rect">
            <a:avLst/>
          </a:prstGeom>
          <a:noFill/>
        </p:spPr>
        <p:txBody>
          <a:bodyPr wrap="square" rtlCol="0">
            <a:spAutoFit/>
          </a:bodyPr>
          <a:lstStyle/>
          <a:p>
            <a:pPr>
              <a:buFont typeface="Arial" panose="020B0604020202020204" pitchFamily="34" charset="0"/>
              <a:buChar char="•"/>
            </a:pPr>
            <a:r>
              <a:rPr lang="en-IN" b="1" dirty="0"/>
              <a:t>Future Directions:</a:t>
            </a:r>
            <a:endParaRPr lang="en-IN" dirty="0"/>
          </a:p>
          <a:p>
            <a:pPr marL="742950" lvl="1" indent="-285750">
              <a:buFont typeface="Arial" panose="020B0604020202020204" pitchFamily="34" charset="0"/>
              <a:buChar char="•"/>
            </a:pPr>
            <a:r>
              <a:rPr lang="en-US" dirty="0"/>
              <a:t>Scaling quantum cloud computing frameworks for broader implementation.</a:t>
            </a:r>
          </a:p>
          <a:p>
            <a:pPr marL="742950" lvl="1" indent="-285750">
              <a:buFont typeface="Arial" panose="020B0604020202020204" pitchFamily="34" charset="0"/>
              <a:buChar char="•"/>
            </a:pPr>
            <a:r>
              <a:rPr lang="en-US" dirty="0"/>
              <a:t>Investigating more use cases to validate the performance improvements.</a:t>
            </a:r>
            <a:endParaRPr lang="en-IN" dirty="0"/>
          </a:p>
        </p:txBody>
      </p:sp>
    </p:spTree>
    <p:extLst>
      <p:ext uri="{BB962C8B-B14F-4D97-AF65-F5344CB8AC3E}">
        <p14:creationId xmlns:p14="http://schemas.microsoft.com/office/powerpoint/2010/main" val="14755980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01E8AF8-ED4E-BC0F-41E7-C9DF55C6D0D8}"/>
              </a:ext>
            </a:extLst>
          </p:cNvPr>
          <p:cNvPicPr>
            <a:picLocks noChangeAspect="1"/>
          </p:cNvPicPr>
          <p:nvPr/>
        </p:nvPicPr>
        <p:blipFill>
          <a:blip r:embed="rId2"/>
          <a:stretch>
            <a:fillRect/>
          </a:stretch>
        </p:blipFill>
        <p:spPr>
          <a:xfrm>
            <a:off x="1539949" y="302720"/>
            <a:ext cx="9112102" cy="5854030"/>
          </a:xfrm>
          <a:prstGeom prst="rect">
            <a:avLst/>
          </a:prstGeom>
        </p:spPr>
      </p:pic>
    </p:spTree>
    <p:extLst>
      <p:ext uri="{BB962C8B-B14F-4D97-AF65-F5344CB8AC3E}">
        <p14:creationId xmlns:p14="http://schemas.microsoft.com/office/powerpoint/2010/main" val="35528688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9F41B0-3D73-9790-229C-330C7607422B}"/>
              </a:ext>
            </a:extLst>
          </p:cNvPr>
          <p:cNvPicPr>
            <a:picLocks noChangeAspect="1"/>
          </p:cNvPicPr>
          <p:nvPr/>
        </p:nvPicPr>
        <p:blipFill>
          <a:blip r:embed="rId2"/>
          <a:stretch>
            <a:fillRect/>
          </a:stretch>
        </p:blipFill>
        <p:spPr>
          <a:xfrm>
            <a:off x="1371600" y="416594"/>
            <a:ext cx="9165265" cy="5556291"/>
          </a:xfrm>
          <a:prstGeom prst="rect">
            <a:avLst/>
          </a:prstGeom>
        </p:spPr>
      </p:pic>
    </p:spTree>
    <p:extLst>
      <p:ext uri="{BB962C8B-B14F-4D97-AF65-F5344CB8AC3E}">
        <p14:creationId xmlns:p14="http://schemas.microsoft.com/office/powerpoint/2010/main" val="38854307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491319" y="546776"/>
            <a:ext cx="11032661" cy="746360"/>
          </a:xfrm>
        </p:spPr>
        <p:txBody>
          <a:bodyPr lIns="91440" tIns="45720" rIns="91440" bIns="45720" anchor="t"/>
          <a:lstStyle/>
          <a:p>
            <a:r>
              <a:rPr lang="en-US" sz="4400" dirty="0">
                <a:latin typeface="Arial"/>
                <a:cs typeface="Arial"/>
              </a:rPr>
              <a:t>Conclusion and Future Research Directions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2"/>
            <a:ext cx="10734440" cy="4881611"/>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6350" lvl="2" algn="l"/>
            <a:r>
              <a:rPr lang="en-US" sz="3200" dirty="0">
                <a:latin typeface="Gill Sans MT" panose="020B0502020104020203" pitchFamily="34" charset="77"/>
              </a:rPr>
              <a:t>C</a:t>
            </a:r>
            <a:r>
              <a:rPr lang="en-US" sz="3200" dirty="0">
                <a:latin typeface="Gill Sans MT" panose="020B0502020104020203" pitchFamily="34" charset="77"/>
                <a:cs typeface="+mn-cs"/>
              </a:rPr>
              <a:t>onclusion:-</a:t>
            </a:r>
          </a:p>
          <a:p>
            <a:pPr marL="6350" lvl="2" algn="l"/>
            <a:r>
              <a:rPr lang="en-IN" sz="2800" dirty="0"/>
              <a:t>The state of the art in quantum cloud computing demonstrates significant progress in integrating quantum computing with cloud infrastructure. This integration has enabled access to quantum resources for research and industrial applications without requiring expensive quantum hardware. Advances in </a:t>
            </a:r>
            <a:r>
              <a:rPr lang="en-IN" sz="2800" b="1" dirty="0"/>
              <a:t>hybrid quantum-classical computing models</a:t>
            </a:r>
            <a:r>
              <a:rPr lang="en-IN" sz="2800" dirty="0"/>
              <a:t>, </a:t>
            </a:r>
            <a:r>
              <a:rPr lang="en-IN" sz="2800" b="1" dirty="0"/>
              <a:t>resource management frameworks</a:t>
            </a:r>
            <a:r>
              <a:rPr lang="en-IN" sz="2800" dirty="0"/>
              <a:t>, and </a:t>
            </a:r>
            <a:r>
              <a:rPr lang="en-IN" sz="2800" b="1" dirty="0"/>
              <a:t>serverless architectures</a:t>
            </a:r>
            <a:r>
              <a:rPr lang="en-IN" sz="2800" dirty="0"/>
              <a:t> have paved the way for improved scalability and efficiency. Despite these achievements, challenges such as </a:t>
            </a:r>
            <a:r>
              <a:rPr lang="en-IN" sz="2800" b="1" dirty="0"/>
              <a:t>limited scalability</a:t>
            </a:r>
            <a:r>
              <a:rPr lang="en-IN" sz="2800" dirty="0"/>
              <a:t>, </a:t>
            </a:r>
            <a:r>
              <a:rPr lang="en-IN" sz="2800" b="1" dirty="0"/>
              <a:t>error correction</a:t>
            </a:r>
            <a:r>
              <a:rPr lang="en-IN" sz="2800" dirty="0"/>
              <a:t>, and </a:t>
            </a:r>
            <a:r>
              <a:rPr lang="en-IN" sz="2800" b="1" dirty="0"/>
              <a:t>security vulnerabilities</a:t>
            </a:r>
            <a:r>
              <a:rPr lang="en-IN" sz="2800" dirty="0"/>
              <a:t> persist. Current implementations are constrained by the capabilities of quantum hardware and the lack of standardized software frameworks, which hinder widespread adoption.</a:t>
            </a:r>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Tree>
    <p:extLst>
      <p:ext uri="{BB962C8B-B14F-4D97-AF65-F5344CB8AC3E}">
        <p14:creationId xmlns:p14="http://schemas.microsoft.com/office/powerpoint/2010/main" val="34875126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372CE1B8-FDF6-5228-506A-A2F05B558636}"/>
              </a:ext>
            </a:extLst>
          </p:cNvPr>
          <p:cNvGraphicFramePr/>
          <p:nvPr/>
        </p:nvGraphicFramePr>
        <p:xfrm>
          <a:off x="728780" y="988194"/>
          <a:ext cx="10734440" cy="48816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163639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491319" y="546776"/>
            <a:ext cx="11032661" cy="746360"/>
          </a:xfrm>
        </p:spPr>
        <p:txBody>
          <a:bodyPr lIns="91440" tIns="45720" rIns="91440" bIns="45720" anchor="t"/>
          <a:lstStyle/>
          <a:p>
            <a:r>
              <a:rPr lang="en-US" sz="4400" dirty="0">
                <a:latin typeface="Arial"/>
                <a:cs typeface="Arial"/>
              </a:rPr>
              <a:t>References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728780" y="1293136"/>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63550" lvl="2" indent="-457200" algn="l">
              <a:buFont typeface="+mj-lt"/>
              <a:buAutoNum type="arabicPeriod"/>
            </a:pPr>
            <a:endParaRPr lang="en-US" sz="2400" b="0" dirty="0">
              <a:solidFill>
                <a:schemeClr val="tx1"/>
              </a:solidFill>
              <a:latin typeface="Gill Sans MT" pitchFamily="34" charset="0"/>
            </a:endParaRPr>
          </a:p>
        </p:txBody>
      </p:sp>
      <p:sp>
        <p:nvSpPr>
          <p:cNvPr id="9" name="TextBox 8">
            <a:extLst>
              <a:ext uri="{FF2B5EF4-FFF2-40B4-BE49-F238E27FC236}">
                <a16:creationId xmlns:a16="http://schemas.microsoft.com/office/drawing/2014/main" id="{0289AB8F-A37E-2B27-AC4D-33173C2D1250}"/>
              </a:ext>
            </a:extLst>
          </p:cNvPr>
          <p:cNvSpPr txBox="1"/>
          <p:nvPr/>
        </p:nvSpPr>
        <p:spPr>
          <a:xfrm>
            <a:off x="668020" y="1835396"/>
            <a:ext cx="10315413" cy="3785652"/>
          </a:xfrm>
          <a:prstGeom prst="rect">
            <a:avLst/>
          </a:prstGeom>
          <a:noFill/>
        </p:spPr>
        <p:txBody>
          <a:bodyPr wrap="square">
            <a:spAutoFit/>
          </a:bodyPr>
          <a:lstStyle/>
          <a:p>
            <a:pPr marL="342900" indent="-342900">
              <a:buFont typeface="+mj-lt"/>
              <a:buAutoNum type="arabicPeriod"/>
            </a:pPr>
            <a:r>
              <a:rPr lang="en-US" sz="2400" dirty="0" err="1">
                <a:latin typeface="Arial" panose="020B0604020202020204" pitchFamily="34" charset="0"/>
                <a:cs typeface="Arial" panose="020B0604020202020204" pitchFamily="34" charset="0"/>
              </a:rPr>
              <a:t>Golec</a:t>
            </a:r>
            <a:r>
              <a:rPr lang="en-US" sz="2400" dirty="0">
                <a:latin typeface="Arial" panose="020B0604020202020204" pitchFamily="34" charset="0"/>
                <a:cs typeface="Arial" panose="020B0604020202020204" pitchFamily="34" charset="0"/>
              </a:rPr>
              <a:t>, M., </a:t>
            </a:r>
            <a:r>
              <a:rPr lang="en-US" sz="2400" dirty="0" err="1">
                <a:latin typeface="Arial" panose="020B0604020202020204" pitchFamily="34" charset="0"/>
                <a:cs typeface="Arial" panose="020B0604020202020204" pitchFamily="34" charset="0"/>
              </a:rPr>
              <a:t>Hatay</a:t>
            </a:r>
            <a:r>
              <a:rPr lang="en-US" sz="2400" dirty="0">
                <a:latin typeface="Arial" panose="020B0604020202020204" pitchFamily="34" charset="0"/>
                <a:cs typeface="Arial" panose="020B0604020202020204" pitchFamily="34" charset="0"/>
              </a:rPr>
              <a:t>, E. S., &amp; Uyar, M. (2024). Quantum Cloud Computing: Trends and Challenges.</a:t>
            </a:r>
          </a:p>
          <a:p>
            <a:pPr marL="342900" indent="-342900">
              <a:buFont typeface="+mj-lt"/>
              <a:buAutoNum type="arabicPeriod"/>
            </a:pPr>
            <a:r>
              <a:rPr lang="en-US" sz="2400" dirty="0">
                <a:latin typeface="Arial" panose="020B0604020202020204" pitchFamily="34" charset="0"/>
                <a:cs typeface="Arial" panose="020B0604020202020204" pitchFamily="34" charset="0"/>
              </a:rPr>
              <a:t>Nguyen, H. T., Krishnan, P., &amp; Krishnaswamy, D. (2024). Quantum Cloud Computing: A Review, Open Problems, and Future Directions.</a:t>
            </a:r>
          </a:p>
          <a:p>
            <a:pPr marL="342900" indent="-342900">
              <a:buFont typeface="+mj-lt"/>
              <a:buAutoNum type="arabicPeriod"/>
            </a:pPr>
            <a:r>
              <a:rPr lang="en-US" sz="2400" dirty="0">
                <a:latin typeface="Arial" panose="020B0604020202020204" pitchFamily="34" charset="0"/>
                <a:cs typeface="Arial" panose="020B0604020202020204" pitchFamily="34" charset="0"/>
              </a:rPr>
              <a:t>Mathew, M., Johnson, T., &amp; Kim, S. (2024). Quantum AI in Cloud Environments.</a:t>
            </a:r>
          </a:p>
          <a:p>
            <a:pPr marL="342900" indent="-342900">
              <a:buFont typeface="+mj-lt"/>
              <a:buAutoNum type="arabicPeriod"/>
            </a:pPr>
            <a:r>
              <a:rPr lang="en-US" sz="2400" dirty="0">
                <a:latin typeface="Arial" panose="020B0604020202020204" pitchFamily="34" charset="0"/>
                <a:cs typeface="Arial" panose="020B0604020202020204" pitchFamily="34" charset="0"/>
              </a:rPr>
              <a:t>Rahaman, F., Ahmad, R., &amp; Chaudhary, N. (2024). Progress and Problems of Quantum Computing as a Service (</a:t>
            </a:r>
            <a:r>
              <a:rPr lang="en-US" sz="2400" dirty="0" err="1">
                <a:latin typeface="Arial" panose="020B0604020202020204" pitchFamily="34" charset="0"/>
                <a:cs typeface="Arial" panose="020B0604020202020204" pitchFamily="34" charset="0"/>
              </a:rPr>
              <a:t>QCaaS</a:t>
            </a:r>
            <a:r>
              <a:rPr lang="en-US" sz="2400" dirty="0">
                <a:latin typeface="Arial" panose="020B0604020202020204" pitchFamily="34" charset="0"/>
                <a:cs typeface="Arial" panose="020B0604020202020204" pitchFamily="34" charset="0"/>
              </a:rPr>
              <a:t>).</a:t>
            </a:r>
          </a:p>
          <a:p>
            <a:pPr marL="342900" indent="-342900">
              <a:buFont typeface="+mj-lt"/>
              <a:buAutoNum type="arabicPeriod"/>
            </a:pPr>
            <a:r>
              <a:rPr lang="en-US" sz="2400" dirty="0" err="1">
                <a:latin typeface="Arial" panose="020B0604020202020204" pitchFamily="34" charset="0"/>
                <a:cs typeface="Arial" panose="020B0604020202020204" pitchFamily="34" charset="0"/>
              </a:rPr>
              <a:t>Rajawat</a:t>
            </a:r>
            <a:r>
              <a:rPr lang="en-US" sz="2400" dirty="0">
                <a:latin typeface="Arial" panose="020B0604020202020204" pitchFamily="34" charset="0"/>
                <a:cs typeface="Arial" panose="020B0604020202020204" pitchFamily="34" charset="0"/>
              </a:rPr>
              <a:t>, S., Patel, J., &amp; Desai, K. (2024). Integration of Quantum Algorithms in Cloud Architectures.</a:t>
            </a:r>
          </a:p>
        </p:txBody>
      </p:sp>
    </p:spTree>
    <p:extLst>
      <p:ext uri="{BB962C8B-B14F-4D97-AF65-F5344CB8AC3E}">
        <p14:creationId xmlns:p14="http://schemas.microsoft.com/office/powerpoint/2010/main" val="436821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491E47F-6E41-A2C0-7A72-3553766C1610}"/>
              </a:ext>
            </a:extLst>
          </p:cNvPr>
          <p:cNvSpPr>
            <a:spLocks noGrp="1"/>
          </p:cNvSpPr>
          <p:nvPr>
            <p:ph type="subTitle" idx="1"/>
          </p:nvPr>
        </p:nvSpPr>
        <p:spPr>
          <a:xfrm>
            <a:off x="189614" y="1144780"/>
            <a:ext cx="11323674" cy="4099764"/>
          </a:xfrm>
        </p:spPr>
        <p:txBody>
          <a:bodyPr/>
          <a:lstStyle/>
          <a:p>
            <a:pPr marL="800100" lvl="1" indent="-342900" algn="just">
              <a:buFont typeface="Wingdings" panose="05000000000000000000" pitchFamily="2" charset="2"/>
              <a:buChar char="§"/>
            </a:pPr>
            <a:r>
              <a:rPr lang="en-US" sz="2400" dirty="0"/>
              <a:t>Quantum Cloud Computing (QCC) combines quantum computing with cloud platforms to make quantum resources accessible without needing physical quantum hardware. This integration is crucial for addressing problems in </a:t>
            </a:r>
            <a:r>
              <a:rPr lang="en-US" sz="2400" b="1" dirty="0"/>
              <a:t>cryptography</a:t>
            </a:r>
            <a:r>
              <a:rPr lang="en-US" sz="2400" dirty="0"/>
              <a:t>, </a:t>
            </a:r>
            <a:r>
              <a:rPr lang="en-US" sz="2400" b="1" dirty="0"/>
              <a:t>optimization</a:t>
            </a:r>
            <a:r>
              <a:rPr lang="en-US" sz="2400" dirty="0"/>
              <a:t>, and </a:t>
            </a:r>
            <a:r>
              <a:rPr lang="en-US" sz="2400" b="1" dirty="0"/>
              <a:t>simulations</a:t>
            </a:r>
            <a:r>
              <a:rPr lang="en-US" sz="2400" dirty="0"/>
              <a:t> that classical systems struggle with. Service management in QCC encompasses the orchestration, provisioning, and optimization of quantum resources to deliver seamless, scalable, and efficient quantum computing services to users worldwide.</a:t>
            </a:r>
          </a:p>
          <a:p>
            <a:pPr marL="800100" lvl="1" indent="-342900" algn="just">
              <a:buFont typeface="Wingdings" panose="05000000000000000000" pitchFamily="2" charset="2"/>
              <a:buChar char="§"/>
            </a:pPr>
            <a:r>
              <a:rPr lang="en-US" sz="2400" b="1" dirty="0"/>
              <a:t>Service management in Quantum Cloud Computing</a:t>
            </a:r>
            <a:r>
              <a:rPr lang="en-US" sz="2400" dirty="0"/>
              <a:t> is a critical area that ensures the efficient, reliable, and secure delivery of quantum computing services to users. This encompasses the orchestration of quantum resources, optimization of computational tasks, and seamless integration of quantum and classical computing environments. As the field evolves, so do the complexities and challenges associated with managing these sophisticated quantum services.</a:t>
            </a:r>
          </a:p>
          <a:p>
            <a:pPr marL="800100" lvl="1" indent="-342900" algn="l">
              <a:buFont typeface="Wingdings" panose="05000000000000000000" pitchFamily="2" charset="2"/>
              <a:buChar char="§"/>
            </a:pPr>
            <a:endParaRPr lang="en-US" sz="2800" dirty="0"/>
          </a:p>
          <a:p>
            <a:pPr marL="800100" lvl="1" indent="-342900" algn="l">
              <a:buFont typeface="Wingdings" panose="05000000000000000000" pitchFamily="2" charset="2"/>
              <a:buChar char="§"/>
            </a:pPr>
            <a:endParaRPr lang="en-US" sz="2800" dirty="0"/>
          </a:p>
        </p:txBody>
      </p:sp>
      <p:sp>
        <p:nvSpPr>
          <p:cNvPr id="6" name="Subtitle 1">
            <a:extLst>
              <a:ext uri="{FF2B5EF4-FFF2-40B4-BE49-F238E27FC236}">
                <a16:creationId xmlns:a16="http://schemas.microsoft.com/office/drawing/2014/main" id="{4A658F6A-B07F-FC68-1338-4F6F41AFFCBD}"/>
              </a:ext>
            </a:extLst>
          </p:cNvPr>
          <p:cNvSpPr txBox="1">
            <a:spLocks/>
          </p:cNvSpPr>
          <p:nvPr/>
        </p:nvSpPr>
        <p:spPr>
          <a:xfrm>
            <a:off x="838200" y="1328735"/>
            <a:ext cx="10376338" cy="4200529"/>
          </a:xfrm>
          <a:prstGeom prst="rect">
            <a:avLst/>
          </a:prstGeom>
        </p:spPr>
        <p:txBody>
          <a:bodyPr lIns="91440" tIns="45720" rIns="91440" bIns="45720" anchor="t"/>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algn="just">
              <a:lnSpc>
                <a:spcPct val="107000"/>
              </a:lnSpc>
              <a:spcBef>
                <a:spcPts val="0"/>
              </a:spcBef>
              <a:spcAft>
                <a:spcPts val="800"/>
              </a:spcAft>
              <a:buNone/>
            </a:pPr>
            <a:endParaRPr lang="en-US" sz="2800" dirty="0">
              <a:solidFill>
                <a:schemeClr val="tx2"/>
              </a:solidFill>
              <a:latin typeface="Gill Sans MT" panose="020B0502020104020203" pitchFamily="34" charset="77"/>
            </a:endParaRPr>
          </a:p>
        </p:txBody>
      </p:sp>
      <p:sp>
        <p:nvSpPr>
          <p:cNvPr id="7" name="Text Placeholder 3">
            <a:extLst>
              <a:ext uri="{FF2B5EF4-FFF2-40B4-BE49-F238E27FC236}">
                <a16:creationId xmlns:a16="http://schemas.microsoft.com/office/drawing/2014/main" id="{EC85BC38-386B-9623-3852-95CC2F214E25}"/>
              </a:ext>
            </a:extLst>
          </p:cNvPr>
          <p:cNvSpPr txBox="1">
            <a:spLocks/>
          </p:cNvSpPr>
          <p:nvPr/>
        </p:nvSpPr>
        <p:spPr>
          <a:xfrm>
            <a:off x="838200" y="297971"/>
            <a:ext cx="10855961" cy="74636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5400" b="0" i="0" kern="1200">
                <a:solidFill>
                  <a:srgbClr val="124734"/>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Gill Sans MT" panose="020B0502020104020203" pitchFamily="34" charset="77"/>
              </a:rPr>
              <a:t>Introduction</a:t>
            </a:r>
          </a:p>
        </p:txBody>
      </p:sp>
    </p:spTree>
    <p:extLst>
      <p:ext uri="{BB962C8B-B14F-4D97-AF65-F5344CB8AC3E}">
        <p14:creationId xmlns:p14="http://schemas.microsoft.com/office/powerpoint/2010/main" val="1225751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174637"/>
            <a:ext cx="10855961" cy="746360"/>
          </a:xfrm>
        </p:spPr>
        <p:txBody>
          <a:bodyPr lIns="91440" tIns="45720" rIns="91440" bIns="45720" anchor="t"/>
          <a:lstStyle/>
          <a:p>
            <a:r>
              <a:rPr lang="en-US" sz="4400" dirty="0">
                <a:latin typeface="Gill Sans MT" panose="020B0502020104020203" pitchFamily="34" charset="77"/>
                <a:cs typeface="Arial"/>
              </a:rPr>
              <a:t>Goal of the Study</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920996"/>
            <a:ext cx="10734440" cy="5405375"/>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71500" lvl="1" indent="-457200" algn="just">
              <a:buFont typeface="+mj-lt"/>
              <a:buAutoNum type="arabicPeriod"/>
            </a:pPr>
            <a:r>
              <a:rPr lang="en-US" sz="2400" dirty="0">
                <a:latin typeface="Gill Sans MT" panose="020B0502020104020203" pitchFamily="34" charset="77"/>
              </a:rPr>
              <a:t>Understand Service Management Dynamics in Quantum Cloud Computing</a:t>
            </a:r>
          </a:p>
          <a:p>
            <a:pPr marL="1028700" lvl="2" indent="-457200" algn="just">
              <a:buFont typeface="Arial" panose="020B0604020202020204" pitchFamily="34" charset="0"/>
              <a:buChar char="•"/>
            </a:pPr>
            <a:r>
              <a:rPr lang="en-US" sz="2000" dirty="0">
                <a:latin typeface="Gill Sans MT" panose="020B0502020104020203" pitchFamily="34" charset="77"/>
              </a:rPr>
              <a:t>To analyze how service management principles are applied in quantum cloud environments, including resource allocation, workload distribution, and service orchestration</a:t>
            </a:r>
            <a:r>
              <a:rPr lang="en-US" sz="2400" dirty="0">
                <a:latin typeface="Gill Sans MT" panose="020B0502020104020203" pitchFamily="34" charset="77"/>
              </a:rPr>
              <a:t>.</a:t>
            </a:r>
          </a:p>
          <a:p>
            <a:pPr marL="571500" lvl="1" indent="-457200" algn="just">
              <a:buFont typeface="+mj-lt"/>
              <a:buAutoNum type="arabicPeriod"/>
            </a:pPr>
            <a:r>
              <a:rPr lang="en-US" sz="2400" dirty="0">
                <a:latin typeface="Gill Sans MT" panose="020B0502020104020203" pitchFamily="34" charset="77"/>
              </a:rPr>
              <a:t>Identify Current Trends</a:t>
            </a:r>
          </a:p>
          <a:p>
            <a:pPr marL="1028700" lvl="2" indent="-457200" algn="just">
              <a:buFont typeface="Arial" panose="020B0604020202020204" pitchFamily="34" charset="0"/>
              <a:buChar char="•"/>
            </a:pPr>
            <a:r>
              <a:rPr lang="en-US" sz="2000" dirty="0">
                <a:latin typeface="Gill Sans MT" panose="020B0502020104020203" pitchFamily="34" charset="77"/>
              </a:rPr>
              <a:t>To explore emerging trends in quantum cloud computing, such as serverless computing (</a:t>
            </a:r>
            <a:r>
              <a:rPr lang="en-US" sz="2000" dirty="0" err="1">
                <a:latin typeface="Gill Sans MT" panose="020B0502020104020203" pitchFamily="34" charset="77"/>
              </a:rPr>
              <a:t>QFaaS</a:t>
            </a:r>
            <a:r>
              <a:rPr lang="en-US" sz="2000" dirty="0">
                <a:latin typeface="Gill Sans MT" panose="020B0502020104020203" pitchFamily="34" charset="77"/>
              </a:rPr>
              <a:t>), hybrid quantum-classical models, and quantum edge integration.</a:t>
            </a:r>
          </a:p>
          <a:p>
            <a:pPr marL="571500" lvl="1" indent="-457200" algn="just">
              <a:buFont typeface="+mj-lt"/>
              <a:buAutoNum type="arabicPeriod"/>
            </a:pPr>
            <a:r>
              <a:rPr lang="en-US" sz="2400" dirty="0">
                <a:latin typeface="Gill Sans MT" panose="020B0502020104020203" pitchFamily="34" charset="77"/>
              </a:rPr>
              <a:t>Address Key Challenges</a:t>
            </a:r>
          </a:p>
          <a:p>
            <a:pPr marL="1028700" lvl="2" indent="-457200" algn="just">
              <a:buFont typeface="Arial" panose="020B0604020202020204" pitchFamily="34" charset="0"/>
              <a:buChar char="•"/>
            </a:pPr>
            <a:r>
              <a:rPr lang="en-US" sz="2000" dirty="0">
                <a:latin typeface="Gill Sans MT" panose="020B0502020104020203" pitchFamily="34" charset="77"/>
              </a:rPr>
              <a:t>To investigate and propose solutions for challenges in service management, including scalability, interoperability, error mitigation, and cost efficiency in quantum cloud services.</a:t>
            </a:r>
          </a:p>
          <a:p>
            <a:pPr marL="571500" lvl="1" indent="-457200" algn="just">
              <a:buFont typeface="+mj-lt"/>
              <a:buAutoNum type="arabicPeriod"/>
            </a:pPr>
            <a:r>
              <a:rPr lang="en-US" sz="2400" dirty="0">
                <a:latin typeface="Gill Sans MT" panose="020B0502020104020203" pitchFamily="34" charset="77"/>
              </a:rPr>
              <a:t>Optimize User Experience</a:t>
            </a:r>
          </a:p>
          <a:p>
            <a:pPr marL="1028700" lvl="2" indent="-457200" algn="just">
              <a:buFont typeface="Arial" panose="020B0604020202020204" pitchFamily="34" charset="0"/>
              <a:buChar char="•"/>
            </a:pPr>
            <a:r>
              <a:rPr lang="en-US" sz="2000" dirty="0">
                <a:latin typeface="Gill Sans MT" panose="020B0502020104020203" pitchFamily="34" charset="77"/>
              </a:rPr>
              <a:t>To study user requirements for quantum cloud services and design service management strategies that enhance accessibility, performance, and reliability.</a:t>
            </a:r>
          </a:p>
          <a:p>
            <a:pPr marL="571500" lvl="1" indent="-457200" algn="just">
              <a:buFont typeface="+mj-lt"/>
              <a:buAutoNum type="arabicPeriod"/>
            </a:pPr>
            <a:r>
              <a:rPr lang="en-US" sz="2400" dirty="0">
                <a:latin typeface="Gill Sans MT" panose="020B0502020104020203" pitchFamily="34" charset="77"/>
              </a:rPr>
              <a:t>Standardize Quantum Cloud Service Frameworks	</a:t>
            </a:r>
          </a:p>
          <a:p>
            <a:pPr marL="1028700" lvl="2" indent="-457200" algn="just">
              <a:buFont typeface="Arial" panose="020B0604020202020204" pitchFamily="34" charset="0"/>
              <a:buChar char="•"/>
            </a:pPr>
            <a:r>
              <a:rPr lang="en-US" sz="2000" dirty="0">
                <a:latin typeface="Gill Sans MT" panose="020B0502020104020203" pitchFamily="34" charset="77"/>
              </a:rPr>
              <a:t>To propose standardized frameworks and best practices for managing quantum services, ensuring consistency and quality across various platforms.</a:t>
            </a:r>
          </a:p>
        </p:txBody>
      </p:sp>
    </p:spTree>
    <p:extLst>
      <p:ext uri="{BB962C8B-B14F-4D97-AF65-F5344CB8AC3E}">
        <p14:creationId xmlns:p14="http://schemas.microsoft.com/office/powerpoint/2010/main" val="2955999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Gill Sans MT" panose="020B0502020104020203" pitchFamily="34" charset="77"/>
                <a:cs typeface="Arial"/>
              </a:rPr>
              <a:t>Research Methodology</a:t>
            </a:r>
          </a:p>
        </p:txBody>
      </p:sp>
      <p:sp>
        <p:nvSpPr>
          <p:cNvPr id="2" name="TextBox 1">
            <a:extLst>
              <a:ext uri="{FF2B5EF4-FFF2-40B4-BE49-F238E27FC236}">
                <a16:creationId xmlns:a16="http://schemas.microsoft.com/office/drawing/2014/main" id="{C5A2B6FF-CD4B-A29C-D64A-F50A0DD906BC}"/>
              </a:ext>
            </a:extLst>
          </p:cNvPr>
          <p:cNvSpPr txBox="1"/>
          <p:nvPr/>
        </p:nvSpPr>
        <p:spPr>
          <a:xfrm>
            <a:off x="833119" y="1443763"/>
            <a:ext cx="5440101" cy="461665"/>
          </a:xfrm>
          <a:prstGeom prst="rect">
            <a:avLst/>
          </a:prstGeom>
          <a:noFill/>
        </p:spPr>
        <p:txBody>
          <a:bodyPr wrap="square" rtlCol="0">
            <a:spAutoFit/>
          </a:bodyPr>
          <a:lstStyle/>
          <a:p>
            <a:pPr marL="514350" indent="-514350">
              <a:buFont typeface="+mj-lt"/>
              <a:buAutoNum type="arabicPeriod"/>
            </a:pPr>
            <a:r>
              <a:rPr lang="en-US" sz="2400" b="1" dirty="0"/>
              <a:t>Search Strings and Keywords </a:t>
            </a:r>
          </a:p>
        </p:txBody>
      </p:sp>
      <p:sp>
        <p:nvSpPr>
          <p:cNvPr id="5" name="TextBox 4">
            <a:extLst>
              <a:ext uri="{FF2B5EF4-FFF2-40B4-BE49-F238E27FC236}">
                <a16:creationId xmlns:a16="http://schemas.microsoft.com/office/drawing/2014/main" id="{17284CBD-0A8E-C3CD-F9D0-10882E97F955}"/>
              </a:ext>
            </a:extLst>
          </p:cNvPr>
          <p:cNvSpPr txBox="1"/>
          <p:nvPr/>
        </p:nvSpPr>
        <p:spPr>
          <a:xfrm>
            <a:off x="1205694" y="2056055"/>
            <a:ext cx="9780609" cy="3754874"/>
          </a:xfrm>
          <a:prstGeom prst="rect">
            <a:avLst/>
          </a:prstGeom>
          <a:noFill/>
        </p:spPr>
        <p:txBody>
          <a:bodyPr wrap="square" rtlCol="0">
            <a:spAutoFit/>
          </a:bodyPr>
          <a:lstStyle/>
          <a:p>
            <a:pPr marL="285750" indent="-285750" algn="just">
              <a:buFont typeface="Wingdings" pitchFamily="2" charset="2"/>
              <a:buChar char="Ø"/>
            </a:pPr>
            <a:r>
              <a:rPr lang="en-IN" sz="2000" dirty="0"/>
              <a:t>("Service Management" OR "Service Reliability") AND ("Quantum Cloud Computing" OR QCC)</a:t>
            </a:r>
          </a:p>
          <a:p>
            <a:pPr marL="285750" indent="-285750" algn="just">
              <a:buFont typeface="Wingdings" pitchFamily="2" charset="2"/>
              <a:buChar char="Ø"/>
            </a:pPr>
            <a:r>
              <a:rPr lang="en-IN" sz="2000" dirty="0"/>
              <a:t>("Quantum Cloud Computing" OR "Quantum Cloud Providers") AND ("Service Management" OR "Resource Management" OR "Service Oriented Computing")</a:t>
            </a:r>
          </a:p>
          <a:p>
            <a:pPr marL="285750" indent="-285750" algn="just">
              <a:buFont typeface="Wingdings" pitchFamily="2" charset="2"/>
              <a:buChar char="Ø"/>
            </a:pPr>
            <a:r>
              <a:rPr lang="en-IN" sz="2000" dirty="0"/>
              <a:t>("Quantum Resource Management" OR "Quantum Service Management") AND ("Service Availability" OR "Service Reliability" OR "Fault Management" OR "Fault Tolerance") AND ("Quantum Cloud" OR "Cloud Computing")</a:t>
            </a:r>
          </a:p>
          <a:p>
            <a:pPr marL="285750" indent="-285750" algn="just">
              <a:buFont typeface="Wingdings" pitchFamily="2" charset="2"/>
              <a:buChar char="Ø"/>
            </a:pPr>
            <a:r>
              <a:rPr lang="en-IN" sz="2000" dirty="0"/>
              <a:t>("Quantum Computing" OR "Quantum bit Computing") AND ("Resource Management" OR "Fault Tolerance" OR "Resource Availability") AND ("Cloud Computing" OR "Quantum Cloud Platforms")</a:t>
            </a:r>
          </a:p>
          <a:p>
            <a:pPr marL="285750" indent="-285750">
              <a:buFont typeface="Wingdings" pitchFamily="2" charset="2"/>
              <a:buChar char="Ø"/>
            </a:pPr>
            <a:endParaRPr lang="en-IN" sz="2000" dirty="0"/>
          </a:p>
          <a:p>
            <a:endParaRPr lang="en-US" dirty="0"/>
          </a:p>
        </p:txBody>
      </p:sp>
    </p:spTree>
    <p:extLst>
      <p:ext uri="{BB962C8B-B14F-4D97-AF65-F5344CB8AC3E}">
        <p14:creationId xmlns:p14="http://schemas.microsoft.com/office/powerpoint/2010/main" val="2486635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Gill Sans MT" panose="020B0502020104020203" pitchFamily="34" charset="77"/>
                <a:cs typeface="Arial"/>
              </a:rPr>
              <a:t>Research Methodology</a:t>
            </a:r>
          </a:p>
        </p:txBody>
      </p:sp>
      <p:sp>
        <p:nvSpPr>
          <p:cNvPr id="2" name="TextBox 1">
            <a:extLst>
              <a:ext uri="{FF2B5EF4-FFF2-40B4-BE49-F238E27FC236}">
                <a16:creationId xmlns:a16="http://schemas.microsoft.com/office/drawing/2014/main" id="{C5A2B6FF-CD4B-A29C-D64A-F50A0DD906BC}"/>
              </a:ext>
            </a:extLst>
          </p:cNvPr>
          <p:cNvSpPr txBox="1"/>
          <p:nvPr/>
        </p:nvSpPr>
        <p:spPr>
          <a:xfrm>
            <a:off x="895137" y="1293136"/>
            <a:ext cx="10364742" cy="523220"/>
          </a:xfrm>
          <a:prstGeom prst="rect">
            <a:avLst/>
          </a:prstGeom>
          <a:noFill/>
        </p:spPr>
        <p:txBody>
          <a:bodyPr wrap="square" rtlCol="0">
            <a:spAutoFit/>
          </a:bodyPr>
          <a:lstStyle/>
          <a:p>
            <a:pPr marL="514350" indent="-514350">
              <a:buFont typeface="+mj-lt"/>
              <a:buAutoNum type="arabicPeriod" startAt="2"/>
            </a:pPr>
            <a:r>
              <a:rPr lang="en-IN" sz="2800" b="1" dirty="0"/>
              <a:t>Review Methodology or Data Synthesis</a:t>
            </a:r>
          </a:p>
        </p:txBody>
      </p:sp>
      <p:sp>
        <p:nvSpPr>
          <p:cNvPr id="4" name="TextBox 3">
            <a:extLst>
              <a:ext uri="{FF2B5EF4-FFF2-40B4-BE49-F238E27FC236}">
                <a16:creationId xmlns:a16="http://schemas.microsoft.com/office/drawing/2014/main" id="{04D3368A-4049-4C93-B7C0-A06EE04FC7B2}"/>
              </a:ext>
            </a:extLst>
          </p:cNvPr>
          <p:cNvSpPr txBox="1"/>
          <p:nvPr/>
        </p:nvSpPr>
        <p:spPr>
          <a:xfrm>
            <a:off x="1426305" y="1816356"/>
            <a:ext cx="9870558" cy="5078313"/>
          </a:xfrm>
          <a:prstGeom prst="rect">
            <a:avLst/>
          </a:prstGeom>
          <a:noFill/>
        </p:spPr>
        <p:txBody>
          <a:bodyPr wrap="square" rtlCol="0">
            <a:spAutoFit/>
          </a:bodyPr>
          <a:lstStyle/>
          <a:p>
            <a:pPr algn="just"/>
            <a:r>
              <a:rPr lang="en-US" sz="2000" dirty="0"/>
              <a:t>This section outlines the systematic approach employed to review existing literature and synthesize data for our research on "Service Management in Quantum Cloud Computing: Current Trends, Challenges, and Future Directions.“</a:t>
            </a:r>
          </a:p>
          <a:p>
            <a:pPr algn="just"/>
            <a:endParaRPr lang="en-US" dirty="0"/>
          </a:p>
          <a:p>
            <a:pPr algn="just"/>
            <a:r>
              <a:rPr lang="en-US" sz="3200" b="1" u="sng" dirty="0"/>
              <a:t>Literature Search Strategy </a:t>
            </a:r>
          </a:p>
          <a:p>
            <a:pPr algn="just"/>
            <a:r>
              <a:rPr lang="en-US" sz="2000" dirty="0"/>
              <a:t>To ensure a comprehensive understanding of the subject, we conducted a systematic literature review using the following digital research libraries:</a:t>
            </a:r>
          </a:p>
          <a:p>
            <a:pPr algn="just"/>
            <a:endParaRPr lang="en-US" sz="2000" b="1" dirty="0"/>
          </a:p>
          <a:p>
            <a:pPr marL="285750" indent="-285750" algn="just">
              <a:buFont typeface="Arial" panose="020B0604020202020204" pitchFamily="34" charset="0"/>
              <a:buChar char="•"/>
            </a:pPr>
            <a:r>
              <a:rPr lang="en-US" sz="2000" b="1" dirty="0"/>
              <a:t>Google Scholar </a:t>
            </a:r>
          </a:p>
          <a:p>
            <a:pPr marL="285750" indent="-285750" algn="just">
              <a:buFont typeface="Arial" panose="020B0604020202020204" pitchFamily="34" charset="0"/>
              <a:buChar char="•"/>
            </a:pPr>
            <a:r>
              <a:rPr lang="en-US" sz="2000" b="1" dirty="0"/>
              <a:t>IEEE Xplore</a:t>
            </a:r>
          </a:p>
          <a:p>
            <a:pPr marL="285750" indent="-285750" algn="just">
              <a:buFont typeface="Arial" panose="020B0604020202020204" pitchFamily="34" charset="0"/>
              <a:buChar char="•"/>
            </a:pPr>
            <a:r>
              <a:rPr lang="en-US" sz="2000" b="1" dirty="0"/>
              <a:t>ACM Digital Library</a:t>
            </a:r>
          </a:p>
          <a:p>
            <a:pPr marL="285750" indent="-285750" algn="just">
              <a:buFont typeface="Arial" panose="020B0604020202020204" pitchFamily="34" charset="0"/>
              <a:buChar char="•"/>
            </a:pPr>
            <a:r>
              <a:rPr lang="en-US" sz="2000" b="1" dirty="0"/>
              <a:t>SpringerLink</a:t>
            </a:r>
          </a:p>
          <a:p>
            <a:pPr marL="285750" indent="-285750" algn="just">
              <a:buFont typeface="Arial" panose="020B0604020202020204" pitchFamily="34" charset="0"/>
              <a:buChar char="•"/>
            </a:pPr>
            <a:r>
              <a:rPr lang="en-US" sz="2000" b="1" dirty="0"/>
              <a:t>ScienceDirect</a:t>
            </a:r>
          </a:p>
          <a:p>
            <a:pPr algn="just"/>
            <a:endParaRPr lang="en-US" dirty="0"/>
          </a:p>
          <a:p>
            <a:endParaRPr lang="en-US" dirty="0"/>
          </a:p>
          <a:p>
            <a:endParaRPr lang="en-US" dirty="0"/>
          </a:p>
        </p:txBody>
      </p:sp>
    </p:spTree>
    <p:extLst>
      <p:ext uri="{BB962C8B-B14F-4D97-AF65-F5344CB8AC3E}">
        <p14:creationId xmlns:p14="http://schemas.microsoft.com/office/powerpoint/2010/main" val="3799157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C684036-AF3A-8AE2-ACC8-BB2B0F242D08}"/>
              </a:ext>
            </a:extLst>
          </p:cNvPr>
          <p:cNvSpPr>
            <a:spLocks noGrp="1"/>
          </p:cNvSpPr>
          <p:nvPr>
            <p:ph type="subTitle" idx="1"/>
          </p:nvPr>
        </p:nvSpPr>
        <p:spPr>
          <a:xfrm>
            <a:off x="566893" y="663315"/>
            <a:ext cx="11058213" cy="4734185"/>
          </a:xfrm>
        </p:spPr>
        <p:txBody>
          <a:bodyPr/>
          <a:lstStyle/>
          <a:p>
            <a:pPr algn="just"/>
            <a:r>
              <a:rPr lang="en-US" b="1" u="sng" dirty="0"/>
              <a:t>Inclusion and Exclusion Criteria</a:t>
            </a:r>
          </a:p>
          <a:p>
            <a:pPr algn="just"/>
            <a:r>
              <a:rPr lang="en-US" sz="2400" dirty="0"/>
              <a:t>Applying clear criteria ensured the selection of high-quality and pertinent literature.</a:t>
            </a:r>
          </a:p>
          <a:p>
            <a:pPr algn="just"/>
            <a:r>
              <a:rPr lang="en-US" b="1" u="sng" dirty="0"/>
              <a:t>Inclusion Criteria</a:t>
            </a:r>
          </a:p>
          <a:p>
            <a:pPr algn="just">
              <a:buFont typeface="Arial" panose="020B0604020202020204" pitchFamily="34" charset="0"/>
              <a:buChar char="•"/>
            </a:pPr>
            <a:r>
              <a:rPr lang="en-US" sz="2400" b="1" dirty="0"/>
              <a:t>Publication Date:</a:t>
            </a:r>
            <a:r>
              <a:rPr lang="en-US" sz="2400" dirty="0"/>
              <a:t> Studies published between November 2020 and November 2024.</a:t>
            </a:r>
          </a:p>
          <a:p>
            <a:pPr algn="just">
              <a:buFont typeface="Arial" panose="020B0604020202020204" pitchFamily="34" charset="0"/>
              <a:buChar char="•"/>
            </a:pPr>
            <a:r>
              <a:rPr lang="en-US" sz="2400" b="1" dirty="0"/>
              <a:t>Language:</a:t>
            </a:r>
            <a:r>
              <a:rPr lang="en-US" sz="2400" dirty="0"/>
              <a:t> Publications available in </a:t>
            </a:r>
            <a:r>
              <a:rPr lang="en-US" sz="2400" b="1" dirty="0"/>
              <a:t>English</a:t>
            </a:r>
            <a:r>
              <a:rPr lang="en-US" sz="2400" dirty="0"/>
              <a:t>.</a:t>
            </a:r>
          </a:p>
          <a:p>
            <a:pPr algn="just">
              <a:buFont typeface="Arial" panose="020B0604020202020204" pitchFamily="34" charset="0"/>
              <a:buChar char="•"/>
            </a:pPr>
            <a:r>
              <a:rPr lang="en-US" sz="2400" b="1" dirty="0"/>
              <a:t>Peer-Reviewed:</a:t>
            </a:r>
            <a:r>
              <a:rPr lang="en-US" sz="2400" dirty="0"/>
              <a:t> Articles from peer-reviewed journals or reputable conferences.</a:t>
            </a:r>
          </a:p>
          <a:p>
            <a:pPr algn="just">
              <a:buFont typeface="Arial" panose="020B0604020202020204" pitchFamily="34" charset="0"/>
              <a:buChar char="•"/>
            </a:pPr>
            <a:r>
              <a:rPr lang="en-US" sz="2400" b="1" dirty="0"/>
              <a:t>Relevance:</a:t>
            </a:r>
            <a:r>
              <a:rPr lang="en-US" sz="2400" dirty="0"/>
              <a:t> Works focusing on </a:t>
            </a:r>
            <a:r>
              <a:rPr lang="en-US" sz="2400" b="1" dirty="0"/>
              <a:t>service management</a:t>
            </a:r>
            <a:r>
              <a:rPr lang="en-US" sz="2400" dirty="0"/>
              <a:t> aspects within </a:t>
            </a:r>
            <a:r>
              <a:rPr lang="en-US" sz="2400" b="1" dirty="0"/>
              <a:t>quantum cloud computing</a:t>
            </a:r>
            <a:r>
              <a:rPr lang="en-US" sz="2400" dirty="0"/>
              <a:t>, including resource management, security, scalability, interoperability, and user experience.</a:t>
            </a:r>
          </a:p>
        </p:txBody>
      </p:sp>
    </p:spTree>
    <p:extLst>
      <p:ext uri="{BB962C8B-B14F-4D97-AF65-F5344CB8AC3E}">
        <p14:creationId xmlns:p14="http://schemas.microsoft.com/office/powerpoint/2010/main" val="2055735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F0EB251-31B2-1251-F099-58ABBAF19206}"/>
              </a:ext>
            </a:extLst>
          </p:cNvPr>
          <p:cNvSpPr>
            <a:spLocks noGrp="1"/>
          </p:cNvSpPr>
          <p:nvPr>
            <p:ph type="subTitle" idx="1"/>
          </p:nvPr>
        </p:nvSpPr>
        <p:spPr>
          <a:xfrm>
            <a:off x="494675" y="1289154"/>
            <a:ext cx="11242623" cy="3867046"/>
          </a:xfrm>
        </p:spPr>
        <p:txBody>
          <a:bodyPr/>
          <a:lstStyle/>
          <a:p>
            <a:pPr algn="just"/>
            <a:r>
              <a:rPr lang="en-US" sz="2400" b="1" u="sng" dirty="0"/>
              <a:t>Exclusion Criteria</a:t>
            </a:r>
          </a:p>
          <a:p>
            <a:pPr algn="just">
              <a:buFont typeface="Arial" panose="020B0604020202020204" pitchFamily="34" charset="0"/>
              <a:buChar char="•"/>
            </a:pPr>
            <a:r>
              <a:rPr lang="en-US" sz="2400" b="1" dirty="0"/>
              <a:t>Irrelevance:</a:t>
            </a:r>
            <a:r>
              <a:rPr lang="en-US" sz="2400" dirty="0"/>
              <a:t> Papers not addressing cloud service aspects of quantum computing.</a:t>
            </a:r>
          </a:p>
          <a:p>
            <a:pPr algn="just">
              <a:buFont typeface="Arial" panose="020B0604020202020204" pitchFamily="34" charset="0"/>
              <a:buChar char="•"/>
            </a:pPr>
            <a:r>
              <a:rPr lang="en-US" sz="2400" b="1" dirty="0"/>
              <a:t>Non-Peer-Reviewed Sources:</a:t>
            </a:r>
            <a:r>
              <a:rPr lang="en-US" sz="2400" dirty="0"/>
              <a:t> Excluded opinion pieces, editorials, and non-scientific articles.</a:t>
            </a:r>
          </a:p>
          <a:p>
            <a:pPr algn="just">
              <a:buFont typeface="Arial" panose="020B0604020202020204" pitchFamily="34" charset="0"/>
              <a:buChar char="•"/>
            </a:pPr>
            <a:r>
              <a:rPr lang="en-US" sz="2400" b="1" dirty="0"/>
              <a:t>Duplication:</a:t>
            </a:r>
            <a:r>
              <a:rPr lang="en-US" sz="2400" dirty="0"/>
              <a:t> Removed duplicate studies or superseded versions.</a:t>
            </a:r>
          </a:p>
          <a:p>
            <a:pPr algn="just">
              <a:buFont typeface="Arial" panose="020B0604020202020204" pitchFamily="34" charset="0"/>
              <a:buChar char="•"/>
            </a:pPr>
            <a:r>
              <a:rPr lang="en-US" sz="2400" b="1" dirty="0"/>
              <a:t>Accessibility:</a:t>
            </a:r>
            <a:r>
              <a:rPr lang="en-US" sz="2400" dirty="0"/>
              <a:t> Excluded works without full-text availability.</a:t>
            </a:r>
          </a:p>
          <a:p>
            <a:endParaRPr lang="en-IN" sz="2400" dirty="0"/>
          </a:p>
        </p:txBody>
      </p:sp>
    </p:spTree>
    <p:extLst>
      <p:ext uri="{BB962C8B-B14F-4D97-AF65-F5344CB8AC3E}">
        <p14:creationId xmlns:p14="http://schemas.microsoft.com/office/powerpoint/2010/main" val="2781085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E2696FC-B723-EBFD-2ED2-22433E179F64}"/>
              </a:ext>
            </a:extLst>
          </p:cNvPr>
          <p:cNvSpPr>
            <a:spLocks noGrp="1"/>
          </p:cNvSpPr>
          <p:nvPr>
            <p:ph type="subTitle" idx="1"/>
          </p:nvPr>
        </p:nvSpPr>
        <p:spPr>
          <a:xfrm>
            <a:off x="369570" y="345601"/>
            <a:ext cx="11517630" cy="548958"/>
          </a:xfrm>
        </p:spPr>
        <p:txBody>
          <a:bodyPr/>
          <a:lstStyle/>
          <a:p>
            <a:pPr algn="ctr"/>
            <a:r>
              <a:rPr lang="en-IN" sz="4000" dirty="0"/>
              <a:t>Data Synthesis</a:t>
            </a:r>
          </a:p>
        </p:txBody>
      </p:sp>
      <p:sp>
        <p:nvSpPr>
          <p:cNvPr id="7" name="Rectangle 6">
            <a:extLst>
              <a:ext uri="{FF2B5EF4-FFF2-40B4-BE49-F238E27FC236}">
                <a16:creationId xmlns:a16="http://schemas.microsoft.com/office/drawing/2014/main" id="{0C736F9E-3763-3600-CFE1-7A3C359D8A69}"/>
              </a:ext>
            </a:extLst>
          </p:cNvPr>
          <p:cNvSpPr/>
          <p:nvPr/>
        </p:nvSpPr>
        <p:spPr>
          <a:xfrm>
            <a:off x="369570" y="1504158"/>
            <a:ext cx="1554480" cy="54895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t>Define search key words </a:t>
            </a:r>
          </a:p>
        </p:txBody>
      </p:sp>
      <p:cxnSp>
        <p:nvCxnSpPr>
          <p:cNvPr id="9" name="Straight Arrow Connector 8">
            <a:extLst>
              <a:ext uri="{FF2B5EF4-FFF2-40B4-BE49-F238E27FC236}">
                <a16:creationId xmlns:a16="http://schemas.microsoft.com/office/drawing/2014/main" id="{48C80C8F-8AF7-5999-A80F-5A7F1671D4C4}"/>
              </a:ext>
            </a:extLst>
          </p:cNvPr>
          <p:cNvCxnSpPr>
            <a:stCxn id="7" idx="3"/>
          </p:cNvCxnSpPr>
          <p:nvPr/>
        </p:nvCxnSpPr>
        <p:spPr>
          <a:xfrm flipV="1">
            <a:off x="1924050" y="1778478"/>
            <a:ext cx="396240" cy="1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41691250-22DF-B44C-69C8-18BB3F3DD03A}"/>
              </a:ext>
            </a:extLst>
          </p:cNvPr>
          <p:cNvSpPr/>
          <p:nvPr/>
        </p:nvSpPr>
        <p:spPr>
          <a:xfrm>
            <a:off x="2320290" y="1366999"/>
            <a:ext cx="2103120" cy="94488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Search existing Research work using search key words </a:t>
            </a:r>
          </a:p>
        </p:txBody>
      </p:sp>
      <p:cxnSp>
        <p:nvCxnSpPr>
          <p:cNvPr id="13" name="Straight Arrow Connector 12">
            <a:extLst>
              <a:ext uri="{FF2B5EF4-FFF2-40B4-BE49-F238E27FC236}">
                <a16:creationId xmlns:a16="http://schemas.microsoft.com/office/drawing/2014/main" id="{5AE8AA66-C7FA-9619-730D-0E537920235C}"/>
              </a:ext>
            </a:extLst>
          </p:cNvPr>
          <p:cNvCxnSpPr>
            <a:cxnSpLocks/>
            <a:stCxn id="11" idx="3"/>
          </p:cNvCxnSpPr>
          <p:nvPr/>
        </p:nvCxnSpPr>
        <p:spPr>
          <a:xfrm>
            <a:off x="4423410" y="1839439"/>
            <a:ext cx="4419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1DC3F395-02E9-B424-A88E-D7BC02292FF1}"/>
              </a:ext>
            </a:extLst>
          </p:cNvPr>
          <p:cNvSpPr/>
          <p:nvPr/>
        </p:nvSpPr>
        <p:spPr>
          <a:xfrm>
            <a:off x="4865370" y="1366999"/>
            <a:ext cx="1230630" cy="944879"/>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Exclusion based on Titles </a:t>
            </a:r>
          </a:p>
        </p:txBody>
      </p:sp>
      <p:sp>
        <p:nvSpPr>
          <p:cNvPr id="16" name="Rectangle 15">
            <a:extLst>
              <a:ext uri="{FF2B5EF4-FFF2-40B4-BE49-F238E27FC236}">
                <a16:creationId xmlns:a16="http://schemas.microsoft.com/office/drawing/2014/main" id="{73583DF5-1ABA-68A1-FEBA-50544D396B35}"/>
              </a:ext>
            </a:extLst>
          </p:cNvPr>
          <p:cNvSpPr/>
          <p:nvPr/>
        </p:nvSpPr>
        <p:spPr>
          <a:xfrm>
            <a:off x="6492240" y="1366999"/>
            <a:ext cx="1783080" cy="944879"/>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Exclusion based on Abstract and Conclusion  </a:t>
            </a:r>
          </a:p>
        </p:txBody>
      </p:sp>
      <p:cxnSp>
        <p:nvCxnSpPr>
          <p:cNvPr id="18" name="Straight Arrow Connector 17">
            <a:extLst>
              <a:ext uri="{FF2B5EF4-FFF2-40B4-BE49-F238E27FC236}">
                <a16:creationId xmlns:a16="http://schemas.microsoft.com/office/drawing/2014/main" id="{FF60C89F-4558-5FF4-A4F7-B8AC67EF18EB}"/>
              </a:ext>
            </a:extLst>
          </p:cNvPr>
          <p:cNvCxnSpPr>
            <a:cxnSpLocks/>
            <a:stCxn id="15" idx="3"/>
          </p:cNvCxnSpPr>
          <p:nvPr/>
        </p:nvCxnSpPr>
        <p:spPr>
          <a:xfrm>
            <a:off x="6096000" y="1839439"/>
            <a:ext cx="3962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02DE29D3-B6BE-4464-AB8A-097CAF921C71}"/>
              </a:ext>
            </a:extLst>
          </p:cNvPr>
          <p:cNvSpPr/>
          <p:nvPr/>
        </p:nvSpPr>
        <p:spPr>
          <a:xfrm>
            <a:off x="8641080" y="1366999"/>
            <a:ext cx="1417320" cy="944879"/>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Exclusion based on full text</a:t>
            </a:r>
          </a:p>
        </p:txBody>
      </p:sp>
      <p:cxnSp>
        <p:nvCxnSpPr>
          <p:cNvPr id="22" name="Straight Arrow Connector 21">
            <a:extLst>
              <a:ext uri="{FF2B5EF4-FFF2-40B4-BE49-F238E27FC236}">
                <a16:creationId xmlns:a16="http://schemas.microsoft.com/office/drawing/2014/main" id="{A63619E6-3C46-647A-287A-45FA15B833D0}"/>
              </a:ext>
            </a:extLst>
          </p:cNvPr>
          <p:cNvCxnSpPr>
            <a:cxnSpLocks/>
            <a:stCxn id="16" idx="3"/>
            <a:endCxn id="20" idx="1"/>
          </p:cNvCxnSpPr>
          <p:nvPr/>
        </p:nvCxnSpPr>
        <p:spPr>
          <a:xfrm>
            <a:off x="8275320" y="1839439"/>
            <a:ext cx="3657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82BBF9A3-1CF1-C12D-3FB9-455B40D57F58}"/>
              </a:ext>
            </a:extLst>
          </p:cNvPr>
          <p:cNvSpPr/>
          <p:nvPr/>
        </p:nvSpPr>
        <p:spPr>
          <a:xfrm>
            <a:off x="7909560" y="3581400"/>
            <a:ext cx="2148840" cy="944879"/>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Exclusion based on common Objections and References </a:t>
            </a:r>
          </a:p>
        </p:txBody>
      </p:sp>
      <p:cxnSp>
        <p:nvCxnSpPr>
          <p:cNvPr id="29" name="Connector: Curved 28">
            <a:extLst>
              <a:ext uri="{FF2B5EF4-FFF2-40B4-BE49-F238E27FC236}">
                <a16:creationId xmlns:a16="http://schemas.microsoft.com/office/drawing/2014/main" id="{EB8ECAD0-EC67-7ED3-2BB1-FB719B9A0C3B}"/>
              </a:ext>
            </a:extLst>
          </p:cNvPr>
          <p:cNvCxnSpPr>
            <a:cxnSpLocks/>
            <a:stCxn id="20" idx="3"/>
            <a:endCxn id="24" idx="3"/>
          </p:cNvCxnSpPr>
          <p:nvPr/>
        </p:nvCxnSpPr>
        <p:spPr>
          <a:xfrm>
            <a:off x="10058400" y="1839439"/>
            <a:ext cx="12700" cy="2214401"/>
          </a:xfrm>
          <a:prstGeom prst="curvedConnector3">
            <a:avLst>
              <a:gd name="adj1" fmla="val 876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8B80ED07-73A2-3C70-7717-FF09AE5B0918}"/>
              </a:ext>
            </a:extLst>
          </p:cNvPr>
          <p:cNvSpPr/>
          <p:nvPr/>
        </p:nvSpPr>
        <p:spPr>
          <a:xfrm>
            <a:off x="5943600" y="3581400"/>
            <a:ext cx="1432560" cy="964705"/>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IN" dirty="0"/>
              <a:t>Outline the Findings </a:t>
            </a:r>
          </a:p>
        </p:txBody>
      </p:sp>
      <p:cxnSp>
        <p:nvCxnSpPr>
          <p:cNvPr id="35" name="Straight Arrow Connector 34">
            <a:extLst>
              <a:ext uri="{FF2B5EF4-FFF2-40B4-BE49-F238E27FC236}">
                <a16:creationId xmlns:a16="http://schemas.microsoft.com/office/drawing/2014/main" id="{671D18A9-7E2E-C2F6-91E9-591E8C5E59B8}"/>
              </a:ext>
            </a:extLst>
          </p:cNvPr>
          <p:cNvCxnSpPr>
            <a:cxnSpLocks/>
            <a:stCxn id="24" idx="1"/>
            <a:endCxn id="33" idx="3"/>
          </p:cNvCxnSpPr>
          <p:nvPr/>
        </p:nvCxnSpPr>
        <p:spPr>
          <a:xfrm flipH="1">
            <a:off x="7376160" y="4053840"/>
            <a:ext cx="533400" cy="99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99053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14418</TotalTime>
  <Words>1847</Words>
  <Application>Microsoft Office PowerPoint</Application>
  <PresentationFormat>Widescreen</PresentationFormat>
  <Paragraphs>189</Paragraphs>
  <Slides>27</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Gill Sans MT</vt:lpstr>
      <vt:lpstr>Wingdings</vt:lpstr>
      <vt:lpstr>Office Theme</vt:lpstr>
      <vt:lpstr>Service Management in Quantum Cloud Computing:  Current Trends, Challenges, and Future Directions.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Haley Nicolson</dc:creator>
  <cp:lastModifiedBy>JAY Panchal</cp:lastModifiedBy>
  <cp:revision>1201</cp:revision>
  <cp:lastPrinted>2023-05-16T09:29:54Z</cp:lastPrinted>
  <dcterms:created xsi:type="dcterms:W3CDTF">2023-02-16T16:25:29Z</dcterms:created>
  <dcterms:modified xsi:type="dcterms:W3CDTF">2024-11-28T15:39:32Z</dcterms:modified>
</cp:coreProperties>
</file>

<file path=docProps/thumbnail.jpeg>
</file>